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74" r:id="rId8"/>
    <p:sldId id="286" r:id="rId9"/>
    <p:sldId id="266" r:id="rId10"/>
    <p:sldId id="267" r:id="rId11"/>
    <p:sldId id="281" r:id="rId12"/>
    <p:sldId id="283" r:id="rId13"/>
    <p:sldId id="282" r:id="rId14"/>
    <p:sldId id="284" r:id="rId15"/>
    <p:sldId id="285" r:id="rId16"/>
    <p:sldId id="263" r:id="rId17"/>
    <p:sldId id="273" r:id="rId18"/>
    <p:sldId id="280" r:id="rId19"/>
    <p:sldId id="289" r:id="rId20"/>
    <p:sldId id="290" r:id="rId21"/>
    <p:sldId id="291" r:id="rId22"/>
    <p:sldId id="287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029520379974384"/>
          <c:y val="0.21523500284113969"/>
          <c:w val="0.67240349879678607"/>
          <c:h val="0.69289029592950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Table!$J$2</c:f>
              <c:strCache>
                <c:ptCount val="1"/>
                <c:pt idx="0">
                  <c:v>Grieving Children in Metro Atlanta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Table!$I$3:$I$5</c:f>
              <c:strCache>
                <c:ptCount val="3"/>
                <c:pt idx="0">
                  <c:v>29 County Region</c:v>
                </c:pt>
                <c:pt idx="1">
                  <c:v>10 County Region</c:v>
                </c:pt>
                <c:pt idx="2">
                  <c:v>5 County Region</c:v>
                </c:pt>
              </c:strCache>
            </c:strRef>
          </c:cat>
          <c:val>
            <c:numRef>
              <c:f>Table!$J$3:$J$5</c:f>
              <c:numCache>
                <c:formatCode>#,##0</c:formatCode>
                <c:ptCount val="3"/>
                <c:pt idx="0">
                  <c:v>76428.367799999993</c:v>
                </c:pt>
                <c:pt idx="1">
                  <c:v>54999.160250000001</c:v>
                </c:pt>
                <c:pt idx="2">
                  <c:v>44813.243500000004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72576"/>
        <c:axId val="40910144"/>
      </c:barChart>
      <c:catAx>
        <c:axId val="32472576"/>
        <c:scaling>
          <c:orientation val="minMax"/>
        </c:scaling>
        <c:delete val="0"/>
        <c:axPos val="l"/>
        <c:majorTickMark val="out"/>
        <c:minorTickMark val="none"/>
        <c:tickLblPos val="nextTo"/>
        <c:crossAx val="40910144"/>
        <c:crosses val="autoZero"/>
        <c:auto val="1"/>
        <c:lblAlgn val="ctr"/>
        <c:lblOffset val="100"/>
        <c:noMultiLvlLbl val="0"/>
      </c:catAx>
      <c:valAx>
        <c:axId val="40910144"/>
        <c:scaling>
          <c:orientation val="minMax"/>
          <c:max val="80000"/>
          <c:min val="100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2472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'[Financial Comparison 2009-2015.xlsx]Sheet1'!$A$1:$A$5</c:f>
              <c:strCache>
                <c:ptCount val="5"/>
                <c:pt idx="0">
                  <c:v>Individuals </c:v>
                </c:pt>
                <c:pt idx="1">
                  <c:v>In-kind Goods &amp; Services</c:v>
                </c:pt>
                <c:pt idx="2">
                  <c:v>Corporate Contributions</c:v>
                </c:pt>
                <c:pt idx="3">
                  <c:v>Special Events</c:v>
                </c:pt>
                <c:pt idx="4">
                  <c:v>Foundations</c:v>
                </c:pt>
              </c:strCache>
            </c:strRef>
          </c:cat>
          <c:val>
            <c:numRef>
              <c:f>'[Financial Comparison 2009-2015.xlsx]Sheet1'!$B$1:$B$5</c:f>
              <c:numCache>
                <c:formatCode>0%</c:formatCode>
                <c:ptCount val="5"/>
                <c:pt idx="0">
                  <c:v>0.27140698620931802</c:v>
                </c:pt>
                <c:pt idx="1">
                  <c:v>0.11847861964307553</c:v>
                </c:pt>
                <c:pt idx="2">
                  <c:v>0.11669544382798928</c:v>
                </c:pt>
                <c:pt idx="3">
                  <c:v>0.23954652629198059</c:v>
                </c:pt>
                <c:pt idx="4">
                  <c:v>0.25293875527489967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44E8-D8C2-442C-9D73-F02FEA7FB4C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DE34-A859-4F5E-B887-77F87CDFD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9747F57-048C-4321-81AD-26188FB55C6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3D3D306-D43E-43C8-A6ED-88AD0B05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9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7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4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92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7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8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D306-D43E-43C8-A6ED-88AD0B05A2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9/10/2015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esclub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Empowering </a:t>
            </a:r>
            <a:r>
              <a:rPr lang="en-US" dirty="0"/>
              <a:t>children facing life after the death of a parent or </a:t>
            </a:r>
            <a:r>
              <a:rPr lang="en-US" dirty="0" smtClean="0"/>
              <a:t>sibling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Kate’s Club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51962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Changing for the Better and Evaluating our ROI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en-US" dirty="0" smtClean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Are our special events reflective of the Kate’s Club community?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Are we using staff and volunteer resources effectively?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Are we maximizing fundraising potential of our special events?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791076"/>
            <a:ext cx="5867400" cy="3904247"/>
          </a:xfrm>
        </p:spPr>
      </p:pic>
    </p:spTree>
    <p:extLst>
      <p:ext uri="{BB962C8B-B14F-4D97-AF65-F5344CB8AC3E}">
        <p14:creationId xmlns:p14="http://schemas.microsoft.com/office/powerpoint/2010/main" val="10564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90600"/>
            <a:ext cx="2362200" cy="838200"/>
          </a:xfrm>
        </p:spPr>
        <p:txBody>
          <a:bodyPr/>
          <a:lstStyle/>
          <a:p>
            <a:pPr algn="ctr"/>
            <a:r>
              <a:rPr lang="en-US" dirty="0" smtClean="0"/>
              <a:t>Leap of Faith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The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Anniversary Gala had a record 620 patrons.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$270,000+ raised in support of Kate’s Club programming.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Well crafted program designed to engage and celebrate Kate’s Club. 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01" y="838199"/>
            <a:ext cx="3971499" cy="4947883"/>
          </a:xfrm>
        </p:spPr>
      </p:pic>
    </p:spTree>
    <p:extLst>
      <p:ext uri="{BB962C8B-B14F-4D97-AF65-F5344CB8AC3E}">
        <p14:creationId xmlns:p14="http://schemas.microsoft.com/office/powerpoint/2010/main" val="7307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362200" cy="838200"/>
          </a:xfrm>
        </p:spPr>
        <p:txBody>
          <a:bodyPr/>
          <a:lstStyle/>
          <a:p>
            <a:pPr algn="ctr"/>
            <a:r>
              <a:rPr lang="en-US" dirty="0" smtClean="0"/>
              <a:t>Keys to Our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Large Event Committees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Well-defined goals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Maintaining Momentum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 underestimate the donor experience.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Being willing to make needed changes.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55" y="1801532"/>
            <a:ext cx="4762289" cy="3178735"/>
          </a:xfrm>
        </p:spPr>
      </p:pic>
    </p:spTree>
    <p:extLst>
      <p:ext uri="{BB962C8B-B14F-4D97-AF65-F5344CB8AC3E}">
        <p14:creationId xmlns:p14="http://schemas.microsoft.com/office/powerpoint/2010/main" val="1134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Mission Based Fundraising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14400"/>
            <a:ext cx="2438400" cy="5257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Staying True to Your Mission</a:t>
            </a:r>
            <a:endParaRPr lang="en-US" sz="2400" dirty="0" smtClean="0"/>
          </a:p>
          <a:p>
            <a:pPr algn="ctr"/>
            <a:r>
              <a:rPr lang="en-US" sz="2400" dirty="0" smtClean="0"/>
              <a:t>Events should be reflective of your mission and constituents. Make the night meaningful by incorporating your mission in a positive way.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5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461248" cy="732974"/>
          </a:xfrm>
        </p:spPr>
        <p:txBody>
          <a:bodyPr/>
          <a:lstStyle/>
          <a:p>
            <a:pPr algn="ctr"/>
            <a:r>
              <a:rPr lang="en-US" sz="3200" dirty="0" smtClean="0"/>
              <a:t>Best Tips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Meaningful funding levels.</a:t>
            </a:r>
          </a:p>
          <a:p>
            <a:endParaRPr lang="en-US" dirty="0"/>
          </a:p>
          <a:p>
            <a:r>
              <a:rPr lang="en-US" dirty="0" smtClean="0"/>
              <a:t>Relatable to patrons.</a:t>
            </a:r>
          </a:p>
          <a:p>
            <a:endParaRPr lang="en-US" dirty="0" smtClean="0"/>
          </a:p>
          <a:p>
            <a:r>
              <a:rPr lang="en-US" dirty="0" smtClean="0"/>
              <a:t>Be willing to challenge yourself.</a:t>
            </a:r>
          </a:p>
          <a:p>
            <a:endParaRPr lang="en-US" dirty="0" smtClean="0"/>
          </a:p>
          <a:p>
            <a:r>
              <a:rPr lang="en-US" dirty="0" smtClean="0"/>
              <a:t>Be prepared by communicating with donors ahead of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Consider a professional auctioneer.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Have well trained volunteers.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Have a plan of execution in place.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The Art of the Paddle Raise</a:t>
            </a:r>
            <a:endParaRPr lang="en-US" sz="4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Program Costs</a:t>
            </a:r>
            <a:endParaRPr lang="en-US" sz="4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		</a:t>
            </a:r>
          </a:p>
          <a:p>
            <a:pPr marL="0" indent="0">
              <a:buNone/>
            </a:pPr>
            <a:r>
              <a:rPr lang="en-US" sz="1600" dirty="0" smtClean="0"/>
              <a:t>$</a:t>
            </a:r>
            <a:r>
              <a:rPr lang="en-US" sz="1600" dirty="0"/>
              <a:t>2,500 </a:t>
            </a:r>
            <a:r>
              <a:rPr lang="en-US" sz="1600" dirty="0" smtClean="0"/>
              <a:t>– Enables a </a:t>
            </a:r>
            <a:r>
              <a:rPr lang="en-US" sz="1600" dirty="0"/>
              <a:t>child and his or her family for an entire year of Kate’s Club</a:t>
            </a:r>
          </a:p>
          <a:p>
            <a:pPr marL="0" indent="0">
              <a:buNone/>
            </a:pPr>
            <a:r>
              <a:rPr lang="en-US" sz="1600" dirty="0" smtClean="0"/>
              <a:t>$</a:t>
            </a:r>
            <a:r>
              <a:rPr lang="en-US" sz="1600" dirty="0"/>
              <a:t>1,000 </a:t>
            </a:r>
            <a:r>
              <a:rPr lang="en-US" sz="1600" dirty="0" smtClean="0"/>
              <a:t>– Sponsors a Club Outing </a:t>
            </a:r>
            <a:r>
              <a:rPr lang="en-US" sz="1600" dirty="0"/>
              <a:t>for 100 children</a:t>
            </a:r>
          </a:p>
          <a:p>
            <a:pPr marL="0" indent="0">
              <a:buNone/>
            </a:pPr>
            <a:r>
              <a:rPr lang="en-US" sz="1600" dirty="0" smtClean="0"/>
              <a:t>$</a:t>
            </a:r>
            <a:r>
              <a:rPr lang="en-US" sz="1600" dirty="0"/>
              <a:t>500 </a:t>
            </a:r>
            <a:r>
              <a:rPr lang="en-US" sz="1600" dirty="0" smtClean="0"/>
              <a:t>– Makes it possible for </a:t>
            </a:r>
            <a:r>
              <a:rPr lang="en-US" sz="1600" dirty="0"/>
              <a:t>a child </a:t>
            </a:r>
            <a:r>
              <a:rPr lang="en-US" sz="1600" dirty="0" smtClean="0"/>
              <a:t>to attend Camp </a:t>
            </a:r>
            <a:r>
              <a:rPr lang="en-US" sz="1600" dirty="0"/>
              <a:t>Good Mourning</a:t>
            </a:r>
          </a:p>
          <a:p>
            <a:pPr marL="0" indent="0">
              <a:buNone/>
            </a:pPr>
            <a:r>
              <a:rPr lang="en-US" sz="1600" dirty="0" smtClean="0"/>
              <a:t>$</a:t>
            </a:r>
            <a:r>
              <a:rPr lang="en-US" sz="1600" dirty="0"/>
              <a:t>250 - </a:t>
            </a:r>
            <a:r>
              <a:rPr lang="en-US" sz="1600" dirty="0" smtClean="0"/>
              <a:t>Funds </a:t>
            </a:r>
            <a:r>
              <a:rPr lang="en-US" sz="1600" dirty="0"/>
              <a:t>a KC Connects Support Group at a school</a:t>
            </a:r>
          </a:p>
          <a:p>
            <a:pPr marL="0" indent="0">
              <a:buNone/>
            </a:pPr>
            <a:r>
              <a:rPr lang="en-US" sz="1600" dirty="0" smtClean="0"/>
              <a:t>$</a:t>
            </a:r>
            <a:r>
              <a:rPr lang="en-US" sz="1600" dirty="0"/>
              <a:t>100 – </a:t>
            </a:r>
            <a:r>
              <a:rPr lang="en-US" sz="1600" dirty="0" smtClean="0"/>
              <a:t>Covers </a:t>
            </a:r>
            <a:r>
              <a:rPr lang="en-US" sz="1600" dirty="0"/>
              <a:t>a child at a Clubhouse Saturday or Sunday </a:t>
            </a:r>
            <a:r>
              <a:rPr lang="en-US" sz="1600" dirty="0" smtClean="0"/>
              <a:t>Program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930StoryN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495800" cy="196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471738"/>
            <a:ext cx="8915400" cy="38179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792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100% of Kate’s Club’s annual </a:t>
            </a:r>
            <a:r>
              <a:rPr lang="en-US" sz="2400" dirty="0"/>
              <a:t>o</a:t>
            </a:r>
            <a:r>
              <a:rPr lang="en-US" sz="2400" dirty="0" smtClean="0"/>
              <a:t>perating </a:t>
            </a:r>
            <a:r>
              <a:rPr lang="en-US" sz="2400" dirty="0"/>
              <a:t>b</a:t>
            </a:r>
            <a:r>
              <a:rPr lang="en-US" sz="2400" dirty="0" smtClean="0"/>
              <a:t>udget is raised each year through charitable contributions.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Kate’s Club charges no tuition or fees to grieving children and their families, but most choose to become donors.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2015 annual budget is $750,000.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80% of spending </a:t>
            </a:r>
            <a:r>
              <a:rPr lang="en-US" sz="2400" smtClean="0"/>
              <a:t>is on direct </a:t>
            </a:r>
            <a:r>
              <a:rPr lang="en-US" sz="2400" dirty="0" smtClean="0"/>
              <a:t>program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Budget has been growing 15-20% each year to keep pace with demand for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7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Funding, by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471738"/>
            <a:ext cx="4041775" cy="38179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791463"/>
              </p:ext>
            </p:extLst>
          </p:nvPr>
        </p:nvGraphicFramePr>
        <p:xfrm>
          <a:off x="1905000" y="2590800"/>
          <a:ext cx="6096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77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471738"/>
            <a:ext cx="8915400" cy="38179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fundraising – greater ROI on money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the patron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Raised the profile of Kate’s Club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Had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46123"/>
            <a:ext cx="264795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THANK YOU!</a:t>
            </a:r>
            <a:endParaRPr lang="en-US" sz="4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Kate’s Club</a:t>
            </a:r>
          </a:p>
          <a:p>
            <a:pPr marL="0" indent="0">
              <a:buNone/>
            </a:pPr>
            <a:r>
              <a:rPr lang="en-US" sz="1600" dirty="0" smtClean="0"/>
              <a:t>404-347-7619				</a:t>
            </a:r>
          </a:p>
          <a:p>
            <a:pPr marL="0" indent="0">
              <a:buNone/>
            </a:pPr>
            <a:r>
              <a:rPr lang="en-US" sz="1600" dirty="0" smtClean="0"/>
              <a:t>Rachel.ezzo@katesclub.org	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www.katesclub.org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Twitter: @</a:t>
            </a:r>
            <a:r>
              <a:rPr lang="en-US" sz="1600" dirty="0" err="1" smtClean="0"/>
              <a:t>katesclub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Facebook: </a:t>
            </a:r>
            <a:r>
              <a:rPr lang="en-US" sz="1600" dirty="0" err="1" smtClean="0"/>
              <a:t>KatesClubInc</a:t>
            </a:r>
            <a:r>
              <a:rPr lang="en-US" sz="1600" dirty="0" smtClean="0"/>
              <a:t>.		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930StoryNe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495800" cy="196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6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Mission Statement</a:t>
            </a:r>
            <a:endParaRPr lang="en-US" sz="4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Kate’s Club empowers children facing life after the death of a parent or sibling. We build healing communities through recreational and therapeutic group programs, education, and advocacy.</a:t>
            </a:r>
            <a:endParaRPr lang="en-US" dirty="0"/>
          </a:p>
        </p:txBody>
      </p:sp>
      <p:pic>
        <p:nvPicPr>
          <p:cNvPr id="5" name="Picture 4" descr="930StoryN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1"/>
            <a:ext cx="5257800" cy="213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7448" cy="732974"/>
          </a:xfrm>
        </p:spPr>
        <p:txBody>
          <a:bodyPr/>
          <a:lstStyle/>
          <a:p>
            <a:r>
              <a:rPr lang="en-US" sz="2000" dirty="0"/>
              <a:t>Risks of Unaddressed </a:t>
            </a:r>
            <a:r>
              <a:rPr lang="en-US" sz="2000" dirty="0" smtClean="0"/>
              <a:t>Grief                What </a:t>
            </a:r>
            <a:r>
              <a:rPr lang="en-US" sz="2000" dirty="0"/>
              <a:t>Helps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  <a:p>
            <a:r>
              <a:rPr lang="en-US" dirty="0"/>
              <a:t>Anxiety &amp; Guilt</a:t>
            </a:r>
          </a:p>
          <a:p>
            <a:r>
              <a:rPr lang="en-US" dirty="0"/>
              <a:t>Poor school performance</a:t>
            </a:r>
          </a:p>
          <a:p>
            <a:r>
              <a:rPr lang="en-US" dirty="0"/>
              <a:t>Anger &amp; Aggression</a:t>
            </a:r>
          </a:p>
          <a:p>
            <a:r>
              <a:rPr lang="en-US" dirty="0"/>
              <a:t>Substance Abuse</a:t>
            </a:r>
          </a:p>
          <a:p>
            <a:r>
              <a:rPr lang="en-US" dirty="0"/>
              <a:t>Isolation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Expressing emotions</a:t>
            </a:r>
          </a:p>
          <a:p>
            <a:r>
              <a:rPr lang="en-US" dirty="0"/>
              <a:t>Sharing memories</a:t>
            </a:r>
          </a:p>
          <a:p>
            <a:r>
              <a:rPr lang="en-US" dirty="0"/>
              <a:t>Developing coping skills</a:t>
            </a:r>
          </a:p>
          <a:p>
            <a:r>
              <a:rPr lang="en-US" dirty="0"/>
              <a:t>Friends who “get it”</a:t>
            </a:r>
          </a:p>
          <a:p>
            <a:r>
              <a:rPr lang="en-US" dirty="0"/>
              <a:t>Permission to “just be a kid”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 in 20 kids will lose a parent or sibling before age 18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471738"/>
            <a:ext cx="4041775" cy="38179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16364"/>
              </p:ext>
            </p:extLst>
          </p:nvPr>
        </p:nvGraphicFramePr>
        <p:xfrm>
          <a:off x="838200" y="2895600"/>
          <a:ext cx="457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5867400" y="2743200"/>
            <a:ext cx="2228850" cy="277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According to </a:t>
            </a:r>
            <a:r>
              <a:rPr lang="en-US" sz="1100" baseline="0" dirty="0"/>
              <a:t>widely accepted national studies, </a:t>
            </a:r>
            <a:r>
              <a:rPr lang="en-US" sz="1100" dirty="0"/>
              <a:t>1 in 20 children (5%) </a:t>
            </a:r>
            <a:r>
              <a:rPr lang="en-US" sz="1100" baseline="0" dirty="0"/>
              <a:t>will experience the death of a parent or sibling before the age of 18. </a:t>
            </a:r>
          </a:p>
          <a:p>
            <a:endParaRPr lang="en-US" sz="1100" baseline="0" dirty="0"/>
          </a:p>
          <a:p>
            <a:r>
              <a:rPr lang="en-US" sz="1100" baseline="0" dirty="0"/>
              <a:t>With over 1.5 million children in the 29 county Metro Atlanta Region (MSA), an estimated 76,000 will  be effected by the death of a parent or sibling. In the 5 central metro counties alone (Fulton, </a:t>
            </a:r>
            <a:r>
              <a:rPr lang="en-US" sz="1100" baseline="0" dirty="0" err="1"/>
              <a:t>Dekalb</a:t>
            </a:r>
            <a:r>
              <a:rPr lang="en-US" sz="1100" baseline="0" dirty="0"/>
              <a:t>, Cobb, Gwinnet and Clayton), this number is almost 45,000. </a:t>
            </a:r>
          </a:p>
          <a:p>
            <a:endParaRPr lang="en-US" sz="1100" baseline="0" dirty="0"/>
          </a:p>
          <a:p>
            <a:endParaRPr lang="en-US" sz="1100" baseline="0" dirty="0"/>
          </a:p>
          <a:p>
            <a:endParaRPr 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1410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28600"/>
            <a:ext cx="4648200" cy="601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7448" cy="732974"/>
          </a:xfrm>
        </p:spPr>
        <p:txBody>
          <a:bodyPr/>
          <a:lstStyle/>
          <a:p>
            <a:pPr algn="ctr"/>
            <a:r>
              <a:rPr lang="en-US" dirty="0" smtClean="0"/>
              <a:t>Vision:  A world in which it is OK to grieve.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Long-term support</a:t>
            </a:r>
          </a:p>
          <a:p>
            <a:r>
              <a:rPr lang="en-US" dirty="0"/>
              <a:t>Fun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Kate’s Club Approach</a:t>
            </a:r>
            <a:endParaRPr lang="en-US" sz="4200" dirty="0">
              <a:solidFill>
                <a:srgbClr val="0070C0"/>
              </a:solidFill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199"/>
            <a:ext cx="2667000" cy="3901118"/>
          </a:xfrm>
        </p:spPr>
      </p:pic>
    </p:spTree>
    <p:extLst>
      <p:ext uri="{BB962C8B-B14F-4D97-AF65-F5344CB8AC3E}">
        <p14:creationId xmlns:p14="http://schemas.microsoft.com/office/powerpoint/2010/main" val="32069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7448" cy="685800"/>
          </a:xfrm>
        </p:spPr>
        <p:txBody>
          <a:bodyPr/>
          <a:lstStyle/>
          <a:p>
            <a:pPr lvl="0"/>
            <a:endParaRPr lang="en-US" sz="2400" b="0" dirty="0" smtClean="0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  <a:p>
            <a:pPr lvl="0" algn="ctr"/>
            <a:r>
              <a:rPr lang="en-US" sz="2400" b="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Our </a:t>
            </a:r>
            <a:r>
              <a:rPr lang="en-US" sz="2400" b="0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doors are open to </a:t>
            </a:r>
            <a:r>
              <a:rPr lang="en-US" sz="2400" dirty="0">
                <a:solidFill>
                  <a:srgbClr val="FFCC00"/>
                </a:solidFill>
                <a:latin typeface="Verdana" pitchFamily="34" charset="0"/>
                <a:cs typeface="Arial" pitchFamily="34" charset="0"/>
              </a:rPr>
              <a:t>HOPE, COMMUNITY, &amp; FUN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2362200"/>
            <a:ext cx="4041648" cy="392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 the kids (5-18)</a:t>
            </a:r>
          </a:p>
          <a:p>
            <a:r>
              <a:rPr lang="en-US" sz="2000" dirty="0" smtClean="0"/>
              <a:t>Monthly Clubhouse </a:t>
            </a:r>
            <a:r>
              <a:rPr lang="en-US" sz="2000" dirty="0"/>
              <a:t>Days</a:t>
            </a:r>
          </a:p>
          <a:p>
            <a:r>
              <a:rPr lang="en-US" sz="2000" dirty="0" smtClean="0"/>
              <a:t>Quarterly Club Outings</a:t>
            </a:r>
            <a:endParaRPr lang="en-US" sz="2000" dirty="0"/>
          </a:p>
          <a:p>
            <a:r>
              <a:rPr lang="en-US" sz="2000" dirty="0"/>
              <a:t>Camp Good Mourning</a:t>
            </a:r>
          </a:p>
          <a:p>
            <a:r>
              <a:rPr lang="en-US" sz="2000" dirty="0"/>
              <a:t>KC </a:t>
            </a:r>
            <a:r>
              <a:rPr lang="en-US" sz="2000" dirty="0" smtClean="0"/>
              <a:t>Connects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For the parents</a:t>
            </a:r>
          </a:p>
          <a:p>
            <a:r>
              <a:rPr lang="en-US" sz="2000" dirty="0"/>
              <a:t>Park Bench</a:t>
            </a:r>
          </a:p>
          <a:p>
            <a:r>
              <a:rPr lang="en-US" sz="2000" dirty="0"/>
              <a:t>Holiday </a:t>
            </a:r>
            <a:r>
              <a:rPr lang="en-US" sz="2000"/>
              <a:t>H.U.G.S</a:t>
            </a:r>
            <a:r>
              <a:rPr lang="en-US" sz="2000" smtClean="0"/>
              <a:t>.</a:t>
            </a:r>
            <a:endParaRPr lang="en-US" sz="2000" dirty="0"/>
          </a:p>
          <a:p>
            <a:r>
              <a:rPr lang="en-US" sz="2000" dirty="0"/>
              <a:t>Memory Walk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800" dirty="0"/>
              <a:t>Kate’s Club programs are free to grieving children and their families. 100% of our funding is from charitable donations. 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0070C0"/>
                </a:solidFill>
              </a:rPr>
              <a:t>Programming at Kate’s Club</a:t>
            </a:r>
            <a:endParaRPr lang="en-US" sz="4200" dirty="0">
              <a:solidFill>
                <a:srgbClr val="0070C0"/>
              </a:solidFill>
            </a:endParaRPr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r="4238"/>
          <a:stretch>
            <a:fillRect/>
          </a:stretch>
        </p:blipFill>
        <p:spPr>
          <a:xfrm>
            <a:off x="4953000" y="3886200"/>
            <a:ext cx="3324225" cy="2417618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8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Kate Atwood, Founder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682276"/>
            <a:ext cx="5867400" cy="4121848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Kate lost her mother to breast cancer when she was 12 year’s old.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While volunteering for a bereavement camp, Kate was asked to share her story.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Kate started Kate’s Club as a 23 year old by taking 6 kids bowling.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419600" y="228600"/>
            <a:ext cx="4114800" cy="75882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Special Events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66" y="2821332"/>
            <a:ext cx="2105885" cy="316738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60" y="3118486"/>
            <a:ext cx="3429000" cy="2277470"/>
          </a:xfrm>
        </p:spPr>
      </p:pic>
      <p:sp>
        <p:nvSpPr>
          <p:cNvPr id="16" name="TextBox 15"/>
          <p:cNvSpPr txBox="1"/>
          <p:nvPr/>
        </p:nvSpPr>
        <p:spPr>
          <a:xfrm>
            <a:off x="3782860" y="914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Kate’s Club traditionally had two main special events – Dinner of Champions, and Cabaret.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2013, we transitioned to The Spirit of Kate’s Club Gala.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18" y="609600"/>
            <a:ext cx="2747361" cy="18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18" y="2672901"/>
            <a:ext cx="2113086" cy="3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C5A9B4043574F83879D169CE0DF62" ma:contentTypeVersion="9" ma:contentTypeDescription="Create a new document." ma:contentTypeScope="" ma:versionID="02c595589a7917a1248e93b7fff18630">
  <xsd:schema xmlns:xsd="http://www.w3.org/2001/XMLSchema" xmlns:xs="http://www.w3.org/2001/XMLSchema" xmlns:p="http://schemas.microsoft.com/office/2006/metadata/properties" xmlns:ns2="ca0b247c-91ee-400e-a568-297841368e6f" xmlns:ns3="51f82c13-761a-405b-afe7-9a3279d3516a" xmlns:ns4="64adbbbf-d0b4-4b86-a5c7-c21fc5c45764" targetNamespace="http://schemas.microsoft.com/office/2006/metadata/properties" ma:root="true" ma:fieldsID="c8bbf3fbe923eb4402c4872c90901017" ns2:_="" ns3:_="" ns4:_="">
    <xsd:import namespace="ca0b247c-91ee-400e-a568-297841368e6f"/>
    <xsd:import namespace="51f82c13-761a-405b-afe7-9a3279d3516a"/>
    <xsd:import namespace="64adbbbf-d0b4-4b86-a5c7-c21fc5c45764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Comments" minOccurs="0"/>
                <xsd:element ref="ns3:Year" minOccurs="0"/>
                <xsd:element ref="ns4:Comment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b247c-91ee-400e-a568-297841368e6f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format="Dropdown" ma:indexed="true" ma:internalName="Category">
      <xsd:simpleType>
        <xsd:restriction base="dms:Choice">
          <xsd:enumeration value="Clip File - Kate's Club in the News"/>
          <xsd:enumeration value="Communications Plan and Calendar"/>
          <xsd:enumeration value="February 2015 Appeal"/>
          <xsd:enumeration value="Miscellaneous"/>
          <xsd:enumeration value="Presentations"/>
          <xsd:enumeration value="Press Releases"/>
          <xsd:enumeration value="Testimonials and Quotes"/>
        </xsd:restriction>
      </xsd:simpleType>
    </xsd:element>
    <xsd:element name="Sub_x002d_Category" ma:index="9" nillable="true" ma:displayName="Sub-Category" ma:format="Dropdown" ma:indexed="true" ma:internalName="Sub_x002d_Category">
      <xsd:simpleType>
        <xsd:union memberTypes="dms:Text">
          <xsd:simpleType>
            <xsd:restriction base="dms:Choice">
              <xsd:enumeration value="Enter Choice #1"/>
              <xsd:enumeration value="Enter Choice #2"/>
              <xsd:enumeration value="Enter Choice #3"/>
            </xsd:restriction>
          </xsd:simpleType>
        </xsd:union>
      </xsd:simpleType>
    </xsd:element>
    <xsd:element name="Comments" ma:index="10" nillable="true" ma:displayName="Historical File Path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82c13-761a-405b-afe7-9a3279d3516a" elementFormDefault="qualified">
    <xsd:import namespace="http://schemas.microsoft.com/office/2006/documentManagement/types"/>
    <xsd:import namespace="http://schemas.microsoft.com/office/infopath/2007/PartnerControls"/>
    <xsd:element name="Year" ma:index="11" nillable="true" ma:displayName="Year" ma:default="2015" ma:format="Dropdown" ma:internalName="Year">
      <xsd:simpleType>
        <xsd:union memberTypes="dms:Text">
          <xsd:simpleType>
            <xsd:restriction base="dms:Choice">
              <xsd:enumeration value="2000"/>
              <xsd:enumeration value="2001"/>
              <xsd:enumeration value="2002"/>
              <xsd:enumeration value="2003"/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  <xsd:enumeration value="2019"/>
              <xsd:enumeration value="2020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dbbbf-d0b4-4b86-a5c7-c21fc5c45764" elementFormDefault="qualified">
    <xsd:import namespace="http://schemas.microsoft.com/office/2006/documentManagement/types"/>
    <xsd:import namespace="http://schemas.microsoft.com/office/infopath/2007/PartnerControls"/>
    <xsd:element name="Comments0" ma:index="12" nillable="true" ma:displayName="Comments" ma:internalName="Comment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51f82c13-761a-405b-afe7-9a3279d3516a" xsi:nil="true"/>
    <Comments xmlns="ca0b247c-91ee-400e-a568-297841368e6f">Communications\Presentations\Speaker's Bureau Presentation.pptx</Comments>
    <Sub_x002d_Category xmlns="ca0b247c-91ee-400e-a568-297841368e6f" xsi:nil="true"/>
    <Category xmlns="ca0b247c-91ee-400e-a568-297841368e6f">Presentations</Category>
    <Comments0 xmlns="64adbbbf-d0b4-4b86-a5c7-c21fc5c45764" xsi:nil="true"/>
  </documentManagement>
</p:properties>
</file>

<file path=customXml/itemProps1.xml><?xml version="1.0" encoding="utf-8"?>
<ds:datastoreItem xmlns:ds="http://schemas.openxmlformats.org/officeDocument/2006/customXml" ds:itemID="{E0BF32C4-97EF-4CB6-9339-07042B43B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b247c-91ee-400e-a568-297841368e6f"/>
    <ds:schemaRef ds:uri="51f82c13-761a-405b-afe7-9a3279d3516a"/>
    <ds:schemaRef ds:uri="64adbbbf-d0b4-4b86-a5c7-c21fc5c457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8B385-7C5B-4CE6-8256-BD3445D34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5F154-3979-4413-A876-F48DB351B195}">
  <ds:schemaRefs>
    <ds:schemaRef ds:uri="ca0b247c-91ee-400e-a568-297841368e6f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64adbbbf-d0b4-4b86-a5c7-c21fc5c45764"/>
    <ds:schemaRef ds:uri="http://schemas.openxmlformats.org/package/2006/metadata/core-properties"/>
    <ds:schemaRef ds:uri="51f82c13-761a-405b-afe7-9a3279d3516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3967</TotalTime>
  <Words>660</Words>
  <Application>Microsoft Office PowerPoint</Application>
  <PresentationFormat>On-screen Show (4:3)</PresentationFormat>
  <Paragraphs>139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Kate’s Club </vt:lpstr>
      <vt:lpstr>Mission Statement</vt:lpstr>
      <vt:lpstr>1 in 20 kids will lose a parent or sibling before age 18</vt:lpstr>
      <vt:lpstr>Scope of the Issue</vt:lpstr>
      <vt:lpstr>PowerPoint Presentation</vt:lpstr>
      <vt:lpstr>Kate’s Club Approach</vt:lpstr>
      <vt:lpstr>Programming at Kate’s Club</vt:lpstr>
      <vt:lpstr>Kate Atwood, Founder</vt:lpstr>
      <vt:lpstr>Special Events</vt:lpstr>
      <vt:lpstr>Changing for the Better and Evaluating our ROI</vt:lpstr>
      <vt:lpstr>Leap of Faith</vt:lpstr>
      <vt:lpstr>Keys to Our Success</vt:lpstr>
      <vt:lpstr>Mission Based Fundraising</vt:lpstr>
      <vt:lpstr>The Art of the Paddle Raise</vt:lpstr>
      <vt:lpstr>Program Costs</vt:lpstr>
      <vt:lpstr>Funding</vt:lpstr>
      <vt:lpstr>Funding, by Source</vt:lpstr>
      <vt:lpstr>The Final Result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Kate’s Club</dc:title>
  <dc:creator>Emily</dc:creator>
  <cp:lastModifiedBy>Rachel Ezzo</cp:lastModifiedBy>
  <cp:revision>89</cp:revision>
  <cp:lastPrinted>2015-08-25T13:00:44Z</cp:lastPrinted>
  <dcterms:created xsi:type="dcterms:W3CDTF">2013-03-21T18:56:48Z</dcterms:created>
  <dcterms:modified xsi:type="dcterms:W3CDTF">2015-09-10T16:08:17Z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0x010100ADEC5A9B4043574F83879D169CE0DF62</vt:lpwstr>
  </property>
  <property fmtid="{D5CDD505-2E9C-101B-9397-08002B2CF9AE}" pid="3" name="_AdHocReviewCycleID">
    <vt:i4>-1638577900</vt:i4>
  </property>
  <property fmtid="{D5CDD505-2E9C-101B-9397-08002B2CF9AE}" pid="4" name="_NewReviewCycle">
    <vt:lpwstr/>
  </property>
  <property fmtid="{D5CDD505-2E9C-101B-9397-08002B2CF9AE}" pid="5" name="_EmailSubject">
    <vt:lpwstr>2015</vt:lpwstr>
  </property>
  <property fmtid="{D5CDD505-2E9C-101B-9397-08002B2CF9AE}" pid="6" name="_AuthorEmail">
    <vt:lpwstr>madams@zooatlanta.org</vt:lpwstr>
  </property>
  <property fmtid="{D5CDD505-2E9C-101B-9397-08002B2CF9AE}" pid="7" name="_AuthorEmailDisplayName">
    <vt:lpwstr>Meghann Adams</vt:lpwstr>
  </property>
</Properties>
</file>