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2" r:id="rId2"/>
  </p:sldMasterIdLst>
  <p:notesMasterIdLst>
    <p:notesMasterId r:id="rId24"/>
  </p:notesMasterIdLst>
  <p:sldIdLst>
    <p:sldId id="260" r:id="rId3"/>
    <p:sldId id="261" r:id="rId4"/>
    <p:sldId id="267" r:id="rId5"/>
    <p:sldId id="288" r:id="rId6"/>
    <p:sldId id="270" r:id="rId7"/>
    <p:sldId id="272" r:id="rId8"/>
    <p:sldId id="273" r:id="rId9"/>
    <p:sldId id="275" r:id="rId10"/>
    <p:sldId id="258" r:id="rId11"/>
    <p:sldId id="278" r:id="rId12"/>
    <p:sldId id="283" r:id="rId13"/>
    <p:sldId id="284" r:id="rId14"/>
    <p:sldId id="281" r:id="rId15"/>
    <p:sldId id="282" r:id="rId16"/>
    <p:sldId id="256" r:id="rId17"/>
    <p:sldId id="264" r:id="rId18"/>
    <p:sldId id="266" r:id="rId19"/>
    <p:sldId id="286" r:id="rId20"/>
    <p:sldId id="287" r:id="rId21"/>
    <p:sldId id="280" r:id="rId22"/>
    <p:sldId id="28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E6D0"/>
    <a:srgbClr val="4076EE"/>
    <a:srgbClr val="FFFFFF"/>
    <a:srgbClr val="94AB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939" autoAdjust="0"/>
  </p:normalViewPr>
  <p:slideViewPr>
    <p:cSldViewPr>
      <p:cViewPr varScale="1">
        <p:scale>
          <a:sx n="94" d="100"/>
          <a:sy n="94" d="100"/>
        </p:scale>
        <p:origin x="-4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lmoore\My%20Documents\AdministrationSupport\RTP\GRANTS%20ADMIN%20TRACKING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RTP Federal Apportionment</a:t>
            </a:r>
          </a:p>
          <a:p>
            <a:pPr>
              <a:defRPr/>
            </a:pPr>
            <a:r>
              <a:rPr lang="en-US" sz="1400"/>
              <a:t>State of Georgia </a:t>
            </a:r>
          </a:p>
          <a:p>
            <a:pPr>
              <a:defRPr/>
            </a:pPr>
            <a:r>
              <a:rPr lang="en-US" sz="1400"/>
              <a:t>1993</a:t>
            </a:r>
            <a:r>
              <a:rPr lang="en-US" sz="1400" baseline="0"/>
              <a:t> - 2014</a:t>
            </a:r>
            <a:r>
              <a:rPr lang="en-US" sz="1400"/>
              <a:t> </a:t>
            </a:r>
          </a:p>
        </c:rich>
      </c:tx>
      <c:layout/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Apportionments!$P$1</c:f>
              <c:strCache>
                <c:ptCount val="1"/>
                <c:pt idx="0">
                  <c:v>Year</c:v>
                </c:pt>
              </c:strCache>
            </c:strRef>
          </c:tx>
          <c:invertIfNegative val="0"/>
          <c:cat>
            <c:numRef>
              <c:f>Apportionments!$P$2:$P$23</c:f>
              <c:numCache>
                <c:formatCode>General</c:formatCode>
                <c:ptCount val="22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</c:numCache>
            </c:numRef>
          </c:cat>
          <c:val>
            <c:numRef>
              <c:f>Apportionments!$P$2:$P$23</c:f>
              <c:numCache>
                <c:formatCode>General</c:formatCode>
                <c:ptCount val="22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</c:numCache>
            </c:numRef>
          </c:val>
        </c:ser>
        <c:ser>
          <c:idx val="1"/>
          <c:order val="1"/>
          <c:tx>
            <c:strRef>
              <c:f>Apportionments!$Q$1</c:f>
              <c:strCache>
                <c:ptCount val="1"/>
                <c:pt idx="0">
                  <c:v>Apportionment</c:v>
                </c:pt>
              </c:strCache>
            </c:strRef>
          </c:tx>
          <c:invertIfNegative val="0"/>
          <c:cat>
            <c:numRef>
              <c:f>Apportionments!$P$2:$P$23</c:f>
              <c:numCache>
                <c:formatCode>General</c:formatCode>
                <c:ptCount val="22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</c:numCache>
            </c:numRef>
          </c:cat>
          <c:val>
            <c:numRef>
              <c:f>Apportionments!$Q$2:$Q$23</c:f>
              <c:numCache>
                <c:formatCode>_("$"* #,##0.00_);_("$"* \(#,##0.00\);_("$"* "-"??_);_(@_)</c:formatCode>
                <c:ptCount val="22"/>
                <c:pt idx="0">
                  <c:v>180915</c:v>
                </c:pt>
                <c:pt idx="1">
                  <c:v>0</c:v>
                </c:pt>
                <c:pt idx="2">
                  <c:v>0</c:v>
                </c:pt>
                <c:pt idx="3">
                  <c:v>401762</c:v>
                </c:pt>
                <c:pt idx="4">
                  <c:v>400938</c:v>
                </c:pt>
                <c:pt idx="5">
                  <c:v>804926</c:v>
                </c:pt>
                <c:pt idx="6">
                  <c:v>1073235</c:v>
                </c:pt>
                <c:pt idx="7">
                  <c:v>1253930</c:v>
                </c:pt>
                <c:pt idx="8">
                  <c:v>1322792</c:v>
                </c:pt>
                <c:pt idx="9">
                  <c:v>1294714</c:v>
                </c:pt>
                <c:pt idx="10">
                  <c:v>1270173</c:v>
                </c:pt>
                <c:pt idx="11">
                  <c:v>1488496</c:v>
                </c:pt>
                <c:pt idx="12">
                  <c:v>1541029</c:v>
                </c:pt>
                <c:pt idx="13">
                  <c:v>1778640</c:v>
                </c:pt>
                <c:pt idx="14">
                  <c:v>1898597</c:v>
                </c:pt>
                <c:pt idx="15">
                  <c:v>2008415</c:v>
                </c:pt>
                <c:pt idx="16">
                  <c:v>1697796</c:v>
                </c:pt>
                <c:pt idx="17">
                  <c:v>1697796</c:v>
                </c:pt>
                <c:pt idx="18">
                  <c:v>1817314</c:v>
                </c:pt>
                <c:pt idx="19">
                  <c:v>1754546</c:v>
                </c:pt>
                <c:pt idx="20">
                  <c:v>1719290</c:v>
                </c:pt>
                <c:pt idx="21">
                  <c:v>1722736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4527232"/>
        <c:axId val="134533504"/>
        <c:axId val="0"/>
      </c:bar3DChart>
      <c:catAx>
        <c:axId val="1345272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 dirty="0"/>
                  <a:t>Year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 rot="-2220000"/>
          <a:lstStyle/>
          <a:p>
            <a:pPr>
              <a:defRPr/>
            </a:pPr>
            <a:endParaRPr lang="en-US"/>
          </a:p>
        </c:txPr>
        <c:crossAx val="134533504"/>
        <c:crosses val="autoZero"/>
        <c:auto val="1"/>
        <c:lblAlgn val="ctr"/>
        <c:lblOffset val="100"/>
        <c:noMultiLvlLbl val="0"/>
      </c:catAx>
      <c:valAx>
        <c:axId val="13453350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200" dirty="0"/>
                  <a:t>Millions</a:t>
                </a:r>
                <a:r>
                  <a:rPr lang="en-US" sz="1200" baseline="0" dirty="0"/>
                  <a:t> of Dollars</a:t>
                </a:r>
                <a:endParaRPr lang="en-US" sz="1200" dirty="0"/>
              </a:p>
            </c:rich>
          </c:tx>
          <c:layout>
            <c:manualLayout>
              <c:xMode val="edge"/>
              <c:yMode val="edge"/>
              <c:x val="1.0712803266658563E-2"/>
              <c:y val="0.3581510623418782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34527232"/>
        <c:crosses val="autoZero"/>
        <c:crossBetween val="between"/>
        <c:dispUnits>
          <c:builtInUnit val="millions"/>
        </c:dispUnits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RTP Funding Cycles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Apportionments!$Q$33</c:f>
              <c:strCache>
                <c:ptCount val="1"/>
                <c:pt idx="0">
                  <c:v>Available Funds</c:v>
                </c:pt>
              </c:strCache>
            </c:strRef>
          </c:tx>
          <c:invertIfNegative val="0"/>
          <c:cat>
            <c:strRef>
              <c:f>Apportionments!$P$34:$P$52</c:f>
              <c:strCache>
                <c:ptCount val="19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1998-99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2005-06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2013-14</c:v>
                </c:pt>
              </c:strCache>
            </c:strRef>
          </c:cat>
          <c:val>
            <c:numRef>
              <c:f>Apportionments!$Q$34:$Q$52</c:f>
              <c:numCache>
                <c:formatCode>_("$"* #,##0.00_);_("$"* \(#,##0.00\);_("$"* "-"??_);_(@_)</c:formatCode>
                <c:ptCount val="19"/>
                <c:pt idx="0">
                  <c:v>180915</c:v>
                </c:pt>
                <c:pt idx="1">
                  <c:v>0</c:v>
                </c:pt>
                <c:pt idx="2">
                  <c:v>0</c:v>
                </c:pt>
                <c:pt idx="3">
                  <c:v>401762</c:v>
                </c:pt>
                <c:pt idx="4">
                  <c:v>400938</c:v>
                </c:pt>
                <c:pt idx="5">
                  <c:v>1878161</c:v>
                </c:pt>
                <c:pt idx="6">
                  <c:v>1253930</c:v>
                </c:pt>
                <c:pt idx="7">
                  <c:v>1322792</c:v>
                </c:pt>
                <c:pt idx="8">
                  <c:v>1294714</c:v>
                </c:pt>
                <c:pt idx="9">
                  <c:v>1270173</c:v>
                </c:pt>
                <c:pt idx="10">
                  <c:v>1488496</c:v>
                </c:pt>
                <c:pt idx="11">
                  <c:v>3319669</c:v>
                </c:pt>
                <c:pt idx="12">
                  <c:v>1898597</c:v>
                </c:pt>
                <c:pt idx="13">
                  <c:v>2008415</c:v>
                </c:pt>
                <c:pt idx="14">
                  <c:v>1697796</c:v>
                </c:pt>
                <c:pt idx="15">
                  <c:v>1697796</c:v>
                </c:pt>
                <c:pt idx="16">
                  <c:v>1817314</c:v>
                </c:pt>
                <c:pt idx="17">
                  <c:v>1754546</c:v>
                </c:pt>
                <c:pt idx="18">
                  <c:v>3442026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1916928"/>
        <c:axId val="91939200"/>
      </c:barChart>
      <c:catAx>
        <c:axId val="9191692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2520000"/>
          <a:lstStyle/>
          <a:p>
            <a:pPr>
              <a:defRPr/>
            </a:pPr>
            <a:endParaRPr lang="en-US"/>
          </a:p>
        </c:txPr>
        <c:crossAx val="91939200"/>
        <c:crosses val="autoZero"/>
        <c:auto val="1"/>
        <c:lblAlgn val="ctr"/>
        <c:lblOffset val="100"/>
        <c:tickLblSkip val="1"/>
        <c:noMultiLvlLbl val="0"/>
      </c:catAx>
      <c:valAx>
        <c:axId val="91939200"/>
        <c:scaling>
          <c:orientation val="minMax"/>
        </c:scaling>
        <c:delete val="0"/>
        <c:axPos val="l"/>
        <c:majorGridlines/>
        <c:numFmt formatCode="_(&quot;$&quot;* #,##0.00_);_(&quot;$&quot;* \(#,##0.00\);_(&quot;$&quot;* &quot;-&quot;??_);_(@_)" sourceLinked="1"/>
        <c:majorTickMark val="out"/>
        <c:minorTickMark val="none"/>
        <c:tickLblPos val="nextTo"/>
        <c:crossAx val="9191692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92CA2D-9C23-4AA5-9BA6-EF7AE93CA977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F4013AE-9112-4428-B2FD-20A59D3F2FD5}">
      <dgm:prSet phldrT="[Text]"/>
      <dgm:spPr>
        <a:solidFill>
          <a:schemeClr val="bg2">
            <a:lumMod val="2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dirty="0" smtClean="0"/>
            <a:t>30%</a:t>
          </a:r>
          <a:endParaRPr lang="en-US" dirty="0"/>
        </a:p>
      </dgm:t>
    </dgm:pt>
    <dgm:pt modelId="{2B069C1C-91FC-4914-9701-0A783D6F8733}" type="parTrans" cxnId="{32649AE1-A42E-4BC9-9E2C-9B2D0A07B790}">
      <dgm:prSet/>
      <dgm:spPr>
        <a:ln w="31750">
          <a:solidFill>
            <a:schemeClr val="bg1">
              <a:lumMod val="75000"/>
            </a:schemeClr>
          </a:solidFill>
          <a:prstDash val="sysDot"/>
        </a:ln>
      </dgm:spPr>
      <dgm:t>
        <a:bodyPr/>
        <a:lstStyle/>
        <a:p>
          <a:endParaRPr lang="en-US"/>
        </a:p>
      </dgm:t>
    </dgm:pt>
    <dgm:pt modelId="{CEC47EE2-24B9-4A5D-B751-9D010E3F5F3C}" type="sibTrans" cxnId="{32649AE1-A42E-4BC9-9E2C-9B2D0A07B790}">
      <dgm:prSet/>
      <dgm:spPr/>
      <dgm:t>
        <a:bodyPr/>
        <a:lstStyle/>
        <a:p>
          <a:endParaRPr lang="en-US"/>
        </a:p>
      </dgm:t>
    </dgm:pt>
    <dgm:pt modelId="{E12DF050-1558-4DF7-BDC4-B6BCFFA52859}">
      <dgm:prSet phldrT="[Text]" custT="1"/>
      <dgm:spPr/>
      <dgm:t>
        <a:bodyPr/>
        <a:lstStyle/>
        <a:p>
          <a:r>
            <a:rPr lang="en-US" sz="2200" dirty="0" smtClean="0"/>
            <a:t>Motorized Recreational Trail Use</a:t>
          </a:r>
          <a:endParaRPr lang="en-US" sz="2200" dirty="0"/>
        </a:p>
      </dgm:t>
    </dgm:pt>
    <dgm:pt modelId="{DEE0BA15-E53F-4A79-8095-AA792CE02D86}" type="parTrans" cxnId="{E73C0B5E-49E7-4315-BEA5-89CD6688C601}">
      <dgm:prSet/>
      <dgm:spPr/>
      <dgm:t>
        <a:bodyPr/>
        <a:lstStyle/>
        <a:p>
          <a:endParaRPr lang="en-US"/>
        </a:p>
      </dgm:t>
    </dgm:pt>
    <dgm:pt modelId="{C19F7EE8-0F8C-46F1-BD7E-0979F0185E94}" type="sibTrans" cxnId="{E73C0B5E-49E7-4315-BEA5-89CD6688C601}">
      <dgm:prSet/>
      <dgm:spPr/>
      <dgm:t>
        <a:bodyPr/>
        <a:lstStyle/>
        <a:p>
          <a:endParaRPr lang="en-US"/>
        </a:p>
      </dgm:t>
    </dgm:pt>
    <dgm:pt modelId="{F87743AA-9B62-48AA-B624-A467F69AE744}">
      <dgm:prSet phldrT="[Text]" custT="1"/>
      <dgm:spPr>
        <a:solidFill>
          <a:schemeClr val="accent2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3700" dirty="0" smtClean="0"/>
            <a:t>30%</a:t>
          </a:r>
          <a:endParaRPr lang="en-US" sz="3700" dirty="0"/>
        </a:p>
      </dgm:t>
    </dgm:pt>
    <dgm:pt modelId="{84CCFB37-C8DB-4798-8CF9-2D5CC5844011}" type="parTrans" cxnId="{98D4FC5D-09CA-42DC-A85D-05647FC15CDA}">
      <dgm:prSet/>
      <dgm:spPr>
        <a:ln w="31750">
          <a:solidFill>
            <a:schemeClr val="bg1">
              <a:lumMod val="75000"/>
            </a:schemeClr>
          </a:solidFill>
          <a:prstDash val="sysDot"/>
        </a:ln>
      </dgm:spPr>
      <dgm:t>
        <a:bodyPr/>
        <a:lstStyle/>
        <a:p>
          <a:endParaRPr lang="en-US"/>
        </a:p>
      </dgm:t>
    </dgm:pt>
    <dgm:pt modelId="{CB529411-5CC0-4B41-90E1-68139E60E840}" type="sibTrans" cxnId="{98D4FC5D-09CA-42DC-A85D-05647FC15CDA}">
      <dgm:prSet/>
      <dgm:spPr/>
      <dgm:t>
        <a:bodyPr/>
        <a:lstStyle/>
        <a:p>
          <a:endParaRPr lang="en-US"/>
        </a:p>
      </dgm:t>
    </dgm:pt>
    <dgm:pt modelId="{983A6A93-91CC-424F-9D2C-45A06281723D}">
      <dgm:prSet phldrT="[Text]" custT="1"/>
      <dgm:spPr/>
      <dgm:t>
        <a:bodyPr/>
        <a:lstStyle/>
        <a:p>
          <a:r>
            <a:rPr lang="en-US" sz="2200" dirty="0" err="1" smtClean="0"/>
            <a:t>Nonmotorized</a:t>
          </a:r>
          <a:r>
            <a:rPr lang="en-US" sz="2200" dirty="0" smtClean="0"/>
            <a:t> Recreational Trail Use</a:t>
          </a:r>
          <a:endParaRPr lang="en-US" sz="2200" dirty="0"/>
        </a:p>
      </dgm:t>
    </dgm:pt>
    <dgm:pt modelId="{67FDE0EB-6511-4BA0-8A81-EEB926338E5A}" type="parTrans" cxnId="{F942E811-776F-4A81-BDFA-9AC7C1DE6A9A}">
      <dgm:prSet/>
      <dgm:spPr/>
      <dgm:t>
        <a:bodyPr/>
        <a:lstStyle/>
        <a:p>
          <a:endParaRPr lang="en-US"/>
        </a:p>
      </dgm:t>
    </dgm:pt>
    <dgm:pt modelId="{E34415BB-4693-4167-A26C-0A1337442F36}" type="sibTrans" cxnId="{F942E811-776F-4A81-BDFA-9AC7C1DE6A9A}">
      <dgm:prSet/>
      <dgm:spPr/>
      <dgm:t>
        <a:bodyPr/>
        <a:lstStyle/>
        <a:p>
          <a:endParaRPr lang="en-US"/>
        </a:p>
      </dgm:t>
    </dgm:pt>
    <dgm:pt modelId="{9E790344-7160-4148-9B58-F25DAD773F26}">
      <dgm:prSet phldrT="[Text]"/>
      <dgm:spPr>
        <a:solidFill>
          <a:schemeClr val="accent3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dirty="0" smtClean="0"/>
            <a:t>40%</a:t>
          </a:r>
          <a:endParaRPr lang="en-US" dirty="0"/>
        </a:p>
      </dgm:t>
    </dgm:pt>
    <dgm:pt modelId="{9BA54E2E-15D8-4590-9C54-19E46860BA2C}" type="parTrans" cxnId="{B17AB414-9794-45F5-A83A-9F5B2766D4E2}">
      <dgm:prSet/>
      <dgm:spPr>
        <a:ln w="31750">
          <a:solidFill>
            <a:schemeClr val="bg1">
              <a:lumMod val="75000"/>
            </a:schemeClr>
          </a:solidFill>
          <a:prstDash val="sysDot"/>
        </a:ln>
      </dgm:spPr>
      <dgm:t>
        <a:bodyPr/>
        <a:lstStyle/>
        <a:p>
          <a:endParaRPr lang="en-US"/>
        </a:p>
      </dgm:t>
    </dgm:pt>
    <dgm:pt modelId="{A752D730-9600-4EC6-8D54-2109D8F249AE}" type="sibTrans" cxnId="{B17AB414-9794-45F5-A83A-9F5B2766D4E2}">
      <dgm:prSet/>
      <dgm:spPr/>
      <dgm:t>
        <a:bodyPr/>
        <a:lstStyle/>
        <a:p>
          <a:endParaRPr lang="en-US"/>
        </a:p>
      </dgm:t>
    </dgm:pt>
    <dgm:pt modelId="{B0155F90-CD19-41BF-85F7-A6C9A6D50952}">
      <dgm:prSet phldrT="[Text]" custT="1"/>
      <dgm:spPr/>
      <dgm:t>
        <a:bodyPr/>
        <a:lstStyle/>
        <a:p>
          <a:r>
            <a:rPr lang="en-US" sz="2200" dirty="0" smtClean="0"/>
            <a:t>Diverse Recreational Trail Use   (Multi-use)</a:t>
          </a:r>
          <a:endParaRPr lang="en-US" sz="2200" dirty="0"/>
        </a:p>
      </dgm:t>
    </dgm:pt>
    <dgm:pt modelId="{3C5A656A-6831-462C-8CA2-DE6469096F5C}" type="parTrans" cxnId="{FC0F70F4-69CB-4C63-99AD-686C4973C024}">
      <dgm:prSet/>
      <dgm:spPr/>
      <dgm:t>
        <a:bodyPr/>
        <a:lstStyle/>
        <a:p>
          <a:endParaRPr lang="en-US"/>
        </a:p>
      </dgm:t>
    </dgm:pt>
    <dgm:pt modelId="{9DC7CE15-702F-402D-8F9E-B21F512484ED}" type="sibTrans" cxnId="{FC0F70F4-69CB-4C63-99AD-686C4973C024}">
      <dgm:prSet/>
      <dgm:spPr/>
      <dgm:t>
        <a:bodyPr/>
        <a:lstStyle/>
        <a:p>
          <a:endParaRPr lang="en-US"/>
        </a:p>
      </dgm:t>
    </dgm:pt>
    <dgm:pt modelId="{FACCEAD9-88FE-4F17-80DE-AD58AA13FB48}" type="pres">
      <dgm:prSet presAssocID="{3392CA2D-9C23-4AA5-9BA6-EF7AE93CA977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11BD101-E0B5-476C-A360-32AA4964D2BC}" type="pres">
      <dgm:prSet presAssocID="{3392CA2D-9C23-4AA5-9BA6-EF7AE93CA977}" presName="cycle" presStyleCnt="0"/>
      <dgm:spPr/>
    </dgm:pt>
    <dgm:pt modelId="{2B1FA9FB-9D14-4E28-992F-96270AD0CB74}" type="pres">
      <dgm:prSet presAssocID="{3392CA2D-9C23-4AA5-9BA6-EF7AE93CA977}" presName="centerShape" presStyleCnt="0"/>
      <dgm:spPr/>
    </dgm:pt>
    <dgm:pt modelId="{40644952-A28B-4746-A9A8-0D9E5C429189}" type="pres">
      <dgm:prSet presAssocID="{3392CA2D-9C23-4AA5-9BA6-EF7AE93CA977}" presName="connSite" presStyleLbl="node1" presStyleIdx="0" presStyleCnt="4"/>
      <dgm:spPr/>
    </dgm:pt>
    <dgm:pt modelId="{51F4EAD3-1682-4678-A02B-7707F22B1C85}" type="pres">
      <dgm:prSet presAssocID="{3392CA2D-9C23-4AA5-9BA6-EF7AE93CA977}" presName="visible" presStyleLbl="node1" presStyleIdx="0" presStyleCnt="4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/>
        </a:p>
      </dgm:t>
    </dgm:pt>
    <dgm:pt modelId="{22BCEA4B-0890-4220-9556-1CDDFB0A4512}" type="pres">
      <dgm:prSet presAssocID="{2B069C1C-91FC-4914-9701-0A783D6F8733}" presName="Name25" presStyleLbl="parChTrans1D1" presStyleIdx="0" presStyleCnt="3"/>
      <dgm:spPr/>
      <dgm:t>
        <a:bodyPr/>
        <a:lstStyle/>
        <a:p>
          <a:endParaRPr lang="en-US"/>
        </a:p>
      </dgm:t>
    </dgm:pt>
    <dgm:pt modelId="{E9D8A64E-7677-4DC0-8658-47073AC3F3AF}" type="pres">
      <dgm:prSet presAssocID="{FF4013AE-9112-4428-B2FD-20A59D3F2FD5}" presName="node" presStyleCnt="0"/>
      <dgm:spPr/>
    </dgm:pt>
    <dgm:pt modelId="{87BA93AC-D3AD-4B28-9115-39B8C4A3C7C0}" type="pres">
      <dgm:prSet presAssocID="{FF4013AE-9112-4428-B2FD-20A59D3F2FD5}" presName="parentNode" presStyleLbl="node1" presStyleIdx="1" presStyleCnt="4" custScaleX="105401" custLinFactNeighborX="-1174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5DC621-B2C0-4549-964A-6C5A16796B82}" type="pres">
      <dgm:prSet presAssocID="{FF4013AE-9112-4428-B2FD-20A59D3F2FD5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E94016-D3A5-4FCE-8301-70944FF87E8F}" type="pres">
      <dgm:prSet presAssocID="{84CCFB37-C8DB-4798-8CF9-2D5CC5844011}" presName="Name25" presStyleLbl="parChTrans1D1" presStyleIdx="1" presStyleCnt="3"/>
      <dgm:spPr/>
      <dgm:t>
        <a:bodyPr/>
        <a:lstStyle/>
        <a:p>
          <a:endParaRPr lang="en-US"/>
        </a:p>
      </dgm:t>
    </dgm:pt>
    <dgm:pt modelId="{C8452CED-EBC5-4585-8101-7D13C68CE06D}" type="pres">
      <dgm:prSet presAssocID="{F87743AA-9B62-48AA-B624-A467F69AE744}" presName="node" presStyleCnt="0"/>
      <dgm:spPr/>
    </dgm:pt>
    <dgm:pt modelId="{2351FE39-4179-4DB3-94A8-84EFD1524303}" type="pres">
      <dgm:prSet presAssocID="{F87743AA-9B62-48AA-B624-A467F69AE744}" presName="parentNode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E2FF25-E3C6-4F63-A072-FBDC9C3F6BED}" type="pres">
      <dgm:prSet presAssocID="{F87743AA-9B62-48AA-B624-A467F69AE744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3DC158-D5CF-44D3-AC74-FD003E28D70A}" type="pres">
      <dgm:prSet presAssocID="{9BA54E2E-15D8-4590-9C54-19E46860BA2C}" presName="Name25" presStyleLbl="parChTrans1D1" presStyleIdx="2" presStyleCnt="3"/>
      <dgm:spPr/>
      <dgm:t>
        <a:bodyPr/>
        <a:lstStyle/>
        <a:p>
          <a:endParaRPr lang="en-US"/>
        </a:p>
      </dgm:t>
    </dgm:pt>
    <dgm:pt modelId="{6194B5B1-7CCE-4DCF-AE16-59A56DECF32E}" type="pres">
      <dgm:prSet presAssocID="{9E790344-7160-4148-9B58-F25DAD773F26}" presName="node" presStyleCnt="0"/>
      <dgm:spPr/>
    </dgm:pt>
    <dgm:pt modelId="{8176EEDF-F573-4220-AC4D-C8DBE2CCB231}" type="pres">
      <dgm:prSet presAssocID="{9E790344-7160-4148-9B58-F25DAD773F26}" presName="parentNode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02A07B-55BD-4964-87A5-153E84EB806C}" type="pres">
      <dgm:prSet presAssocID="{9E790344-7160-4148-9B58-F25DAD773F26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6717936-7793-4B97-A7B6-9956B79C57E6}" type="presOf" srcId="{9E790344-7160-4148-9B58-F25DAD773F26}" destId="{8176EEDF-F573-4220-AC4D-C8DBE2CCB231}" srcOrd="0" destOrd="0" presId="urn:microsoft.com/office/officeart/2005/8/layout/radial2"/>
    <dgm:cxn modelId="{32649AE1-A42E-4BC9-9E2C-9B2D0A07B790}" srcId="{3392CA2D-9C23-4AA5-9BA6-EF7AE93CA977}" destId="{FF4013AE-9112-4428-B2FD-20A59D3F2FD5}" srcOrd="0" destOrd="0" parTransId="{2B069C1C-91FC-4914-9701-0A783D6F8733}" sibTransId="{CEC47EE2-24B9-4A5D-B751-9D010E3F5F3C}"/>
    <dgm:cxn modelId="{76775600-8095-45F3-945D-EE9461979E6C}" type="presOf" srcId="{E12DF050-1558-4DF7-BDC4-B6BCFFA52859}" destId="{165DC621-B2C0-4549-964A-6C5A16796B82}" srcOrd="0" destOrd="0" presId="urn:microsoft.com/office/officeart/2005/8/layout/radial2"/>
    <dgm:cxn modelId="{E73C0B5E-49E7-4315-BEA5-89CD6688C601}" srcId="{FF4013AE-9112-4428-B2FD-20A59D3F2FD5}" destId="{E12DF050-1558-4DF7-BDC4-B6BCFFA52859}" srcOrd="0" destOrd="0" parTransId="{DEE0BA15-E53F-4A79-8095-AA792CE02D86}" sibTransId="{C19F7EE8-0F8C-46F1-BD7E-0979F0185E94}"/>
    <dgm:cxn modelId="{0A1288FC-525A-406A-9B50-260247BB0A9E}" type="presOf" srcId="{B0155F90-CD19-41BF-85F7-A6C9A6D50952}" destId="{C302A07B-55BD-4964-87A5-153E84EB806C}" srcOrd="0" destOrd="0" presId="urn:microsoft.com/office/officeart/2005/8/layout/radial2"/>
    <dgm:cxn modelId="{4C3F444F-7EF8-43F3-BD27-E0FE31AB2982}" type="presOf" srcId="{2B069C1C-91FC-4914-9701-0A783D6F8733}" destId="{22BCEA4B-0890-4220-9556-1CDDFB0A4512}" srcOrd="0" destOrd="0" presId="urn:microsoft.com/office/officeart/2005/8/layout/radial2"/>
    <dgm:cxn modelId="{F942E811-776F-4A81-BDFA-9AC7C1DE6A9A}" srcId="{F87743AA-9B62-48AA-B624-A467F69AE744}" destId="{983A6A93-91CC-424F-9D2C-45A06281723D}" srcOrd="0" destOrd="0" parTransId="{67FDE0EB-6511-4BA0-8A81-EEB926338E5A}" sibTransId="{E34415BB-4693-4167-A26C-0A1337442F36}"/>
    <dgm:cxn modelId="{ABEDD530-8A1E-4C9C-AF4F-3E1F1130FD2A}" type="presOf" srcId="{FF4013AE-9112-4428-B2FD-20A59D3F2FD5}" destId="{87BA93AC-D3AD-4B28-9115-39B8C4A3C7C0}" srcOrd="0" destOrd="0" presId="urn:microsoft.com/office/officeart/2005/8/layout/radial2"/>
    <dgm:cxn modelId="{B17AB414-9794-45F5-A83A-9F5B2766D4E2}" srcId="{3392CA2D-9C23-4AA5-9BA6-EF7AE93CA977}" destId="{9E790344-7160-4148-9B58-F25DAD773F26}" srcOrd="2" destOrd="0" parTransId="{9BA54E2E-15D8-4590-9C54-19E46860BA2C}" sibTransId="{A752D730-9600-4EC6-8D54-2109D8F249AE}"/>
    <dgm:cxn modelId="{5E477EB8-337A-4213-AD4D-8B09A03044F7}" type="presOf" srcId="{983A6A93-91CC-424F-9D2C-45A06281723D}" destId="{0BE2FF25-E3C6-4F63-A072-FBDC9C3F6BED}" srcOrd="0" destOrd="0" presId="urn:microsoft.com/office/officeart/2005/8/layout/radial2"/>
    <dgm:cxn modelId="{08AFF184-F2E2-402E-8E48-64A3019C5B0A}" type="presOf" srcId="{3392CA2D-9C23-4AA5-9BA6-EF7AE93CA977}" destId="{FACCEAD9-88FE-4F17-80DE-AD58AA13FB48}" srcOrd="0" destOrd="0" presId="urn:microsoft.com/office/officeart/2005/8/layout/radial2"/>
    <dgm:cxn modelId="{50A20CDF-3761-4C52-BD49-4E5572E53779}" type="presOf" srcId="{9BA54E2E-15D8-4590-9C54-19E46860BA2C}" destId="{9D3DC158-D5CF-44D3-AC74-FD003E28D70A}" srcOrd="0" destOrd="0" presId="urn:microsoft.com/office/officeart/2005/8/layout/radial2"/>
    <dgm:cxn modelId="{7E8854ED-CDAA-4E90-8109-E06ACF867182}" type="presOf" srcId="{84CCFB37-C8DB-4798-8CF9-2D5CC5844011}" destId="{63E94016-D3A5-4FCE-8301-70944FF87E8F}" srcOrd="0" destOrd="0" presId="urn:microsoft.com/office/officeart/2005/8/layout/radial2"/>
    <dgm:cxn modelId="{98D4FC5D-09CA-42DC-A85D-05647FC15CDA}" srcId="{3392CA2D-9C23-4AA5-9BA6-EF7AE93CA977}" destId="{F87743AA-9B62-48AA-B624-A467F69AE744}" srcOrd="1" destOrd="0" parTransId="{84CCFB37-C8DB-4798-8CF9-2D5CC5844011}" sibTransId="{CB529411-5CC0-4B41-90E1-68139E60E840}"/>
    <dgm:cxn modelId="{5616CB39-2030-4DA1-A133-727F60408C34}" type="presOf" srcId="{F87743AA-9B62-48AA-B624-A467F69AE744}" destId="{2351FE39-4179-4DB3-94A8-84EFD1524303}" srcOrd="0" destOrd="0" presId="urn:microsoft.com/office/officeart/2005/8/layout/radial2"/>
    <dgm:cxn modelId="{FC0F70F4-69CB-4C63-99AD-686C4973C024}" srcId="{9E790344-7160-4148-9B58-F25DAD773F26}" destId="{B0155F90-CD19-41BF-85F7-A6C9A6D50952}" srcOrd="0" destOrd="0" parTransId="{3C5A656A-6831-462C-8CA2-DE6469096F5C}" sibTransId="{9DC7CE15-702F-402D-8F9E-B21F512484ED}"/>
    <dgm:cxn modelId="{D584BCFE-F100-407A-97AB-53DD47AEC77C}" type="presParOf" srcId="{FACCEAD9-88FE-4F17-80DE-AD58AA13FB48}" destId="{E11BD101-E0B5-476C-A360-32AA4964D2BC}" srcOrd="0" destOrd="0" presId="urn:microsoft.com/office/officeart/2005/8/layout/radial2"/>
    <dgm:cxn modelId="{24AE6873-46A5-4EE1-A313-797E65CC5166}" type="presParOf" srcId="{E11BD101-E0B5-476C-A360-32AA4964D2BC}" destId="{2B1FA9FB-9D14-4E28-992F-96270AD0CB74}" srcOrd="0" destOrd="0" presId="urn:microsoft.com/office/officeart/2005/8/layout/radial2"/>
    <dgm:cxn modelId="{E42131FB-1863-478B-A85F-33682BDD4437}" type="presParOf" srcId="{2B1FA9FB-9D14-4E28-992F-96270AD0CB74}" destId="{40644952-A28B-4746-A9A8-0D9E5C429189}" srcOrd="0" destOrd="0" presId="urn:microsoft.com/office/officeart/2005/8/layout/radial2"/>
    <dgm:cxn modelId="{1AE3A537-C397-47F0-AC43-825114DED2AB}" type="presParOf" srcId="{2B1FA9FB-9D14-4E28-992F-96270AD0CB74}" destId="{51F4EAD3-1682-4678-A02B-7707F22B1C85}" srcOrd="1" destOrd="0" presId="urn:microsoft.com/office/officeart/2005/8/layout/radial2"/>
    <dgm:cxn modelId="{12D8D12A-D822-4659-A7CD-5D847807F56D}" type="presParOf" srcId="{E11BD101-E0B5-476C-A360-32AA4964D2BC}" destId="{22BCEA4B-0890-4220-9556-1CDDFB0A4512}" srcOrd="1" destOrd="0" presId="urn:microsoft.com/office/officeart/2005/8/layout/radial2"/>
    <dgm:cxn modelId="{747E2AF5-5A85-4679-BF0A-2B6E95F767AD}" type="presParOf" srcId="{E11BD101-E0B5-476C-A360-32AA4964D2BC}" destId="{E9D8A64E-7677-4DC0-8658-47073AC3F3AF}" srcOrd="2" destOrd="0" presId="urn:microsoft.com/office/officeart/2005/8/layout/radial2"/>
    <dgm:cxn modelId="{1CA05E08-6BF9-468C-BB7D-0A9932D46199}" type="presParOf" srcId="{E9D8A64E-7677-4DC0-8658-47073AC3F3AF}" destId="{87BA93AC-D3AD-4B28-9115-39B8C4A3C7C0}" srcOrd="0" destOrd="0" presId="urn:microsoft.com/office/officeart/2005/8/layout/radial2"/>
    <dgm:cxn modelId="{6FF7AC2A-0D60-4B40-A933-68DD1885516A}" type="presParOf" srcId="{E9D8A64E-7677-4DC0-8658-47073AC3F3AF}" destId="{165DC621-B2C0-4549-964A-6C5A16796B82}" srcOrd="1" destOrd="0" presId="urn:microsoft.com/office/officeart/2005/8/layout/radial2"/>
    <dgm:cxn modelId="{C8173944-8D54-4FC0-BB27-3E874AFFFFB0}" type="presParOf" srcId="{E11BD101-E0B5-476C-A360-32AA4964D2BC}" destId="{63E94016-D3A5-4FCE-8301-70944FF87E8F}" srcOrd="3" destOrd="0" presId="urn:microsoft.com/office/officeart/2005/8/layout/radial2"/>
    <dgm:cxn modelId="{E9DBFD65-43B2-4E60-A705-206A0CDA98F1}" type="presParOf" srcId="{E11BD101-E0B5-476C-A360-32AA4964D2BC}" destId="{C8452CED-EBC5-4585-8101-7D13C68CE06D}" srcOrd="4" destOrd="0" presId="urn:microsoft.com/office/officeart/2005/8/layout/radial2"/>
    <dgm:cxn modelId="{E33C68F0-A42C-49AF-9153-A0E5F4FA3B73}" type="presParOf" srcId="{C8452CED-EBC5-4585-8101-7D13C68CE06D}" destId="{2351FE39-4179-4DB3-94A8-84EFD1524303}" srcOrd="0" destOrd="0" presId="urn:microsoft.com/office/officeart/2005/8/layout/radial2"/>
    <dgm:cxn modelId="{1D734867-B4BA-451D-AD51-63CA5C42916D}" type="presParOf" srcId="{C8452CED-EBC5-4585-8101-7D13C68CE06D}" destId="{0BE2FF25-E3C6-4F63-A072-FBDC9C3F6BED}" srcOrd="1" destOrd="0" presId="urn:microsoft.com/office/officeart/2005/8/layout/radial2"/>
    <dgm:cxn modelId="{4B2BE63C-0B90-424B-9B26-6A8FE5BDBE57}" type="presParOf" srcId="{E11BD101-E0B5-476C-A360-32AA4964D2BC}" destId="{9D3DC158-D5CF-44D3-AC74-FD003E28D70A}" srcOrd="5" destOrd="0" presId="urn:microsoft.com/office/officeart/2005/8/layout/radial2"/>
    <dgm:cxn modelId="{6A9784E8-EA77-4B12-9794-0A21168BF116}" type="presParOf" srcId="{E11BD101-E0B5-476C-A360-32AA4964D2BC}" destId="{6194B5B1-7CCE-4DCF-AE16-59A56DECF32E}" srcOrd="6" destOrd="0" presId="urn:microsoft.com/office/officeart/2005/8/layout/radial2"/>
    <dgm:cxn modelId="{0C2D9406-155E-4D16-BDFB-F5CCDE1F0E48}" type="presParOf" srcId="{6194B5B1-7CCE-4DCF-AE16-59A56DECF32E}" destId="{8176EEDF-F573-4220-AC4D-C8DBE2CCB231}" srcOrd="0" destOrd="0" presId="urn:microsoft.com/office/officeart/2005/8/layout/radial2"/>
    <dgm:cxn modelId="{F4DB4C69-43CA-4BB4-A730-D7AFA0533B9B}" type="presParOf" srcId="{6194B5B1-7CCE-4DCF-AE16-59A56DECF32E}" destId="{C302A07B-55BD-4964-87A5-153E84EB806C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3DC158-D5CF-44D3-AC74-FD003E28D70A}">
      <dsp:nvSpPr>
        <dsp:cNvPr id="0" name=""/>
        <dsp:cNvSpPr/>
      </dsp:nvSpPr>
      <dsp:spPr>
        <a:xfrm rot="2561600">
          <a:off x="2267907" y="3345439"/>
          <a:ext cx="725106" cy="57656"/>
        </a:xfrm>
        <a:custGeom>
          <a:avLst/>
          <a:gdLst/>
          <a:ahLst/>
          <a:cxnLst/>
          <a:rect l="0" t="0" r="0" b="0"/>
          <a:pathLst>
            <a:path>
              <a:moveTo>
                <a:pt x="0" y="28828"/>
              </a:moveTo>
              <a:lnTo>
                <a:pt x="725106" y="28828"/>
              </a:lnTo>
            </a:path>
          </a:pathLst>
        </a:custGeom>
        <a:noFill/>
        <a:ln w="31750" cap="flat" cmpd="sng" algn="ctr">
          <a:solidFill>
            <a:schemeClr val="bg1">
              <a:lumMod val="75000"/>
            </a:schemeClr>
          </a:solidFill>
          <a:prstDash val="sysDot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E94016-D3A5-4FCE-8301-70944FF87E8F}">
      <dsp:nvSpPr>
        <dsp:cNvPr id="0" name=""/>
        <dsp:cNvSpPr/>
      </dsp:nvSpPr>
      <dsp:spPr>
        <a:xfrm>
          <a:off x="2363986" y="2358771"/>
          <a:ext cx="805850" cy="57656"/>
        </a:xfrm>
        <a:custGeom>
          <a:avLst/>
          <a:gdLst/>
          <a:ahLst/>
          <a:cxnLst/>
          <a:rect l="0" t="0" r="0" b="0"/>
          <a:pathLst>
            <a:path>
              <a:moveTo>
                <a:pt x="0" y="28828"/>
              </a:moveTo>
              <a:lnTo>
                <a:pt x="805850" y="28828"/>
              </a:lnTo>
            </a:path>
          </a:pathLst>
        </a:custGeom>
        <a:noFill/>
        <a:ln w="31750" cap="flat" cmpd="sng" algn="ctr">
          <a:solidFill>
            <a:schemeClr val="bg1">
              <a:lumMod val="75000"/>
            </a:schemeClr>
          </a:solidFill>
          <a:prstDash val="sysDot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BCEA4B-0890-4220-9556-1CDDFB0A4512}">
      <dsp:nvSpPr>
        <dsp:cNvPr id="0" name=""/>
        <dsp:cNvSpPr/>
      </dsp:nvSpPr>
      <dsp:spPr>
        <a:xfrm rot="18871094">
          <a:off x="2268248" y="1359294"/>
          <a:ext cx="551060" cy="57656"/>
        </a:xfrm>
        <a:custGeom>
          <a:avLst/>
          <a:gdLst/>
          <a:ahLst/>
          <a:cxnLst/>
          <a:rect l="0" t="0" r="0" b="0"/>
          <a:pathLst>
            <a:path>
              <a:moveTo>
                <a:pt x="0" y="28828"/>
              </a:moveTo>
              <a:lnTo>
                <a:pt x="551060" y="28828"/>
              </a:lnTo>
            </a:path>
          </a:pathLst>
        </a:custGeom>
        <a:noFill/>
        <a:ln w="31750" cap="flat" cmpd="sng" algn="ctr">
          <a:solidFill>
            <a:schemeClr val="bg1">
              <a:lumMod val="75000"/>
            </a:schemeClr>
          </a:solidFill>
          <a:prstDash val="sysDot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F4EAD3-1682-4678-A02B-7707F22B1C85}">
      <dsp:nvSpPr>
        <dsp:cNvPr id="0" name=""/>
        <dsp:cNvSpPr/>
      </dsp:nvSpPr>
      <dsp:spPr>
        <a:xfrm>
          <a:off x="413802" y="1240432"/>
          <a:ext cx="2294334" cy="2294334"/>
        </a:xfrm>
        <a:prstGeom prst="ellipse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BA93AC-D3AD-4B28-9115-39B8C4A3C7C0}">
      <dsp:nvSpPr>
        <dsp:cNvPr id="0" name=""/>
        <dsp:cNvSpPr/>
      </dsp:nvSpPr>
      <dsp:spPr>
        <a:xfrm>
          <a:off x="2506380" y="75"/>
          <a:ext cx="1450950" cy="1376600"/>
        </a:xfrm>
        <a:prstGeom prst="ellipse">
          <a:avLst/>
        </a:prstGeom>
        <a:solidFill>
          <a:schemeClr val="bg2">
            <a:lumMod val="25000"/>
          </a:schemeClr>
        </a:solidFill>
        <a:ln w="1587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30%</a:t>
          </a:r>
          <a:endParaRPr lang="en-US" sz="3700" kern="1200" dirty="0"/>
        </a:p>
      </dsp:txBody>
      <dsp:txXfrm>
        <a:off x="2718867" y="201673"/>
        <a:ext cx="1025976" cy="973404"/>
      </dsp:txXfrm>
    </dsp:sp>
    <dsp:sp modelId="{165DC621-B2C0-4549-964A-6C5A16796B82}">
      <dsp:nvSpPr>
        <dsp:cNvPr id="0" name=""/>
        <dsp:cNvSpPr/>
      </dsp:nvSpPr>
      <dsp:spPr>
        <a:xfrm>
          <a:off x="4002053" y="75"/>
          <a:ext cx="2176426" cy="1376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Motorized Recreational Trail Use</a:t>
          </a:r>
          <a:endParaRPr lang="en-US" sz="2200" kern="1200" dirty="0"/>
        </a:p>
      </dsp:txBody>
      <dsp:txXfrm>
        <a:off x="4002053" y="75"/>
        <a:ext cx="2176426" cy="1376600"/>
      </dsp:txXfrm>
    </dsp:sp>
    <dsp:sp modelId="{2351FE39-4179-4DB3-94A8-84EFD1524303}">
      <dsp:nvSpPr>
        <dsp:cNvPr id="0" name=""/>
        <dsp:cNvSpPr/>
      </dsp:nvSpPr>
      <dsp:spPr>
        <a:xfrm>
          <a:off x="3169836" y="1699299"/>
          <a:ext cx="1376600" cy="1376600"/>
        </a:xfrm>
        <a:prstGeom prst="ellipse">
          <a:avLst/>
        </a:prstGeom>
        <a:solidFill>
          <a:schemeClr val="accent2"/>
        </a:solidFill>
        <a:ln w="1587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30%</a:t>
          </a:r>
          <a:endParaRPr lang="en-US" sz="3700" kern="1200" dirty="0"/>
        </a:p>
      </dsp:txBody>
      <dsp:txXfrm>
        <a:off x="3371434" y="1900897"/>
        <a:ext cx="973404" cy="973404"/>
      </dsp:txXfrm>
    </dsp:sp>
    <dsp:sp modelId="{0BE2FF25-E3C6-4F63-A072-FBDC9C3F6BED}">
      <dsp:nvSpPr>
        <dsp:cNvPr id="0" name=""/>
        <dsp:cNvSpPr/>
      </dsp:nvSpPr>
      <dsp:spPr>
        <a:xfrm>
          <a:off x="4684097" y="1699299"/>
          <a:ext cx="2064900" cy="1376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err="1" smtClean="0"/>
            <a:t>Nonmotorized</a:t>
          </a:r>
          <a:r>
            <a:rPr lang="en-US" sz="2200" kern="1200" dirty="0" smtClean="0"/>
            <a:t> Recreational Trail Use</a:t>
          </a:r>
          <a:endParaRPr lang="en-US" sz="2200" kern="1200" dirty="0"/>
        </a:p>
      </dsp:txBody>
      <dsp:txXfrm>
        <a:off x="4684097" y="1699299"/>
        <a:ext cx="2064900" cy="1376600"/>
      </dsp:txXfrm>
    </dsp:sp>
    <dsp:sp modelId="{8176EEDF-F573-4220-AC4D-C8DBE2CCB231}">
      <dsp:nvSpPr>
        <dsp:cNvPr id="0" name=""/>
        <dsp:cNvSpPr/>
      </dsp:nvSpPr>
      <dsp:spPr>
        <a:xfrm>
          <a:off x="2714530" y="3398523"/>
          <a:ext cx="1376600" cy="1376600"/>
        </a:xfrm>
        <a:prstGeom prst="ellipse">
          <a:avLst/>
        </a:prstGeom>
        <a:solidFill>
          <a:schemeClr val="accent3"/>
        </a:solidFill>
        <a:ln w="1587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40%</a:t>
          </a:r>
          <a:endParaRPr lang="en-US" sz="3700" kern="1200" dirty="0"/>
        </a:p>
      </dsp:txBody>
      <dsp:txXfrm>
        <a:off x="2916128" y="3600121"/>
        <a:ext cx="973404" cy="973404"/>
      </dsp:txXfrm>
    </dsp:sp>
    <dsp:sp modelId="{C302A07B-55BD-4964-87A5-153E84EB806C}">
      <dsp:nvSpPr>
        <dsp:cNvPr id="0" name=""/>
        <dsp:cNvSpPr/>
      </dsp:nvSpPr>
      <dsp:spPr>
        <a:xfrm>
          <a:off x="4228791" y="3398523"/>
          <a:ext cx="2064900" cy="1376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Diverse Recreational Trail Use   (Multi-use)</a:t>
          </a:r>
          <a:endParaRPr lang="en-US" sz="2200" kern="1200" dirty="0"/>
        </a:p>
      </dsp:txBody>
      <dsp:txXfrm>
        <a:off x="4228791" y="3398523"/>
        <a:ext cx="2064900" cy="13766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2DF457-75CB-4958-B5B5-EBEEDDAF9BBE}" type="datetimeFigureOut">
              <a:rPr lang="en-US" smtClean="0"/>
              <a:t>7/1/2014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0FE8F6-7FF8-4F36-8A1A-1883AA39C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371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0FE8F6-7FF8-4F36-8A1A-1883AA39C61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24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0FE8F6-7FF8-4F36-8A1A-1883AA39C61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7649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0FE8F6-7FF8-4F36-8A1A-1883AA39C61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5121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otes Placeholder 4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r>
              <a:rPr lang="en-US" sz="1400" b="1" dirty="0" smtClean="0"/>
              <a:t>Animated</a:t>
            </a:r>
            <a:r>
              <a:rPr lang="en-US" sz="1400" b="1" baseline="0" dirty="0" smtClean="0"/>
              <a:t> radial list with picture</a:t>
            </a:r>
            <a:endParaRPr lang="en-US" sz="1400" b="1" dirty="0" smtClean="0"/>
          </a:p>
          <a:p>
            <a:r>
              <a:rPr lang="en-US" sz="1400" dirty="0" smtClean="0"/>
              <a:t>(Intermediate)</a:t>
            </a:r>
          </a:p>
          <a:p>
            <a:endParaRPr lang="en-US" sz="1200" dirty="0" smtClean="0"/>
          </a:p>
          <a:p>
            <a:endParaRPr lang="en-US" sz="1200" dirty="0" smtClean="0"/>
          </a:p>
          <a:p>
            <a:r>
              <a:rPr lang="en-US" sz="1200" dirty="0" smtClean="0"/>
              <a:t>To reproduce the SmartArt</a:t>
            </a:r>
            <a:r>
              <a:rPr lang="en-US" sz="1200" baseline="0" dirty="0" smtClean="0"/>
              <a:t> effects on this slide, do the following:</a:t>
            </a:r>
            <a:endParaRPr lang="en-US" sz="120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dirty="0" smtClean="0"/>
              <a:t>On the </a:t>
            </a:r>
            <a:r>
              <a:rPr lang="en-US" sz="1200" b="1" dirty="0" smtClean="0"/>
              <a:t>Home</a:t>
            </a:r>
            <a:r>
              <a:rPr lang="en-US" sz="1200" b="0" dirty="0" smtClean="0"/>
              <a:t> tab, in the </a:t>
            </a:r>
            <a:r>
              <a:rPr lang="en-US" sz="1200" b="1" dirty="0" smtClean="0"/>
              <a:t>Slides</a:t>
            </a:r>
            <a:r>
              <a:rPr lang="en-US" sz="1200" b="0" dirty="0" smtClean="0"/>
              <a:t> group, click </a:t>
            </a:r>
            <a:r>
              <a:rPr lang="en-US" sz="1200" b="1" dirty="0" smtClean="0"/>
              <a:t>Layout</a:t>
            </a:r>
            <a:r>
              <a:rPr lang="en-US" sz="1200" b="0" dirty="0" smtClean="0"/>
              <a:t>, and then click</a:t>
            </a:r>
            <a:r>
              <a:rPr lang="en-US" sz="1200" b="0" baseline="0" dirty="0" smtClean="0"/>
              <a:t> </a:t>
            </a:r>
            <a:r>
              <a:rPr lang="en-US" sz="1200" b="1" baseline="0" dirty="0" smtClean="0"/>
              <a:t>Blank</a:t>
            </a:r>
            <a:r>
              <a:rPr lang="en-US" sz="1200" b="0" baseline="0" dirty="0" smtClean="0"/>
              <a:t>. </a:t>
            </a:r>
            <a:endParaRPr lang="en-US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200" b="0" dirty="0" smtClean="0"/>
              <a:t>On the </a:t>
            </a:r>
            <a:r>
              <a:rPr lang="en-US" sz="1200" b="1" dirty="0" smtClean="0"/>
              <a:t>Insert tab</a:t>
            </a:r>
            <a:r>
              <a:rPr lang="en-US" sz="1200" b="0" dirty="0" smtClean="0"/>
              <a:t>, in the </a:t>
            </a:r>
            <a:r>
              <a:rPr lang="en-US" sz="1200" b="1" dirty="0" smtClean="0"/>
              <a:t>Illustrations</a:t>
            </a:r>
            <a:r>
              <a:rPr lang="en-US" sz="1200" dirty="0" smtClean="0"/>
              <a:t> group, click </a:t>
            </a:r>
            <a:r>
              <a:rPr lang="en-US" sz="1200" b="1" dirty="0" smtClean="0"/>
              <a:t>SmartArt</a:t>
            </a:r>
            <a:r>
              <a:rPr lang="en-US" sz="1200" b="0" dirty="0" smtClean="0"/>
              <a:t>.</a:t>
            </a:r>
            <a:r>
              <a:rPr lang="en-US" sz="1200" b="0" baseline="0" dirty="0" smtClean="0"/>
              <a:t> In the </a:t>
            </a:r>
            <a:r>
              <a:rPr lang="en-US" sz="1200" b="1" baseline="0" dirty="0" smtClean="0"/>
              <a:t>Choose a SmartArt Graphic</a:t>
            </a:r>
            <a:r>
              <a:rPr lang="en-US" sz="1200" b="0" baseline="0" dirty="0" smtClean="0"/>
              <a:t> dialog box, in the left pane, click </a:t>
            </a:r>
            <a:r>
              <a:rPr lang="en-US" sz="1200" b="1" baseline="0" dirty="0" smtClean="0"/>
              <a:t>Relationship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Relationship </a:t>
            </a:r>
            <a:r>
              <a:rPr lang="en-US" sz="1200" b="0" baseline="0" dirty="0" smtClean="0"/>
              <a:t>pane, click </a:t>
            </a:r>
            <a:r>
              <a:rPr lang="en-US" sz="1200" b="1" baseline="0" dirty="0" smtClean="0"/>
              <a:t>Radial List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OK</a:t>
            </a:r>
            <a:r>
              <a:rPr lang="en-US" sz="1200" baseline="0" dirty="0" smtClean="0"/>
              <a:t> to insert the graphic into the slide.</a:t>
            </a:r>
            <a:r>
              <a:rPr lang="en-US" sz="1200" b="0" baseline="0" dirty="0" smtClean="0"/>
              <a:t>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 smtClean="0"/>
              <a:t>To</a:t>
            </a:r>
            <a:r>
              <a:rPr lang="en-US" sz="1200" baseline="0" dirty="0" smtClean="0"/>
              <a:t> enter text, s</a:t>
            </a:r>
            <a:r>
              <a:rPr lang="en-US" sz="1200" dirty="0" smtClean="0"/>
              <a:t>elect</a:t>
            </a:r>
            <a:r>
              <a:rPr lang="en-US" sz="1200" baseline="0" dirty="0" smtClean="0"/>
              <a:t> the graphic, and then click one of the arrows on the left border. In the </a:t>
            </a:r>
            <a:r>
              <a:rPr lang="en-US" sz="1200" b="1" baseline="0" dirty="0" smtClean="0"/>
              <a:t>Type your text here </a:t>
            </a:r>
            <a:r>
              <a:rPr lang="en-US" sz="1200" baseline="0" dirty="0" smtClean="0"/>
              <a:t>dialog box, in the top level bullets, enter the text for the three, smaller circle shapes in the graphic. In the second-level bullets, type the text for the bullets to the right of the three, smaller circle shapes.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On</a:t>
            </a:r>
            <a:r>
              <a:rPr lang="en-US" sz="1200" baseline="0" dirty="0" smtClean="0"/>
              <a:t> the slide, s</a:t>
            </a:r>
            <a:r>
              <a:rPr lang="en-US" sz="1200" dirty="0" smtClean="0"/>
              <a:t>elect the SmartArt, and then on</a:t>
            </a:r>
            <a:r>
              <a:rPr lang="en-US" sz="1200" baseline="0" dirty="0" smtClean="0"/>
              <a:t> the </a:t>
            </a:r>
            <a:r>
              <a:rPr lang="en-US" sz="1200" b="1" baseline="0" dirty="0" smtClean="0"/>
              <a:t>Design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Themes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Colors</a:t>
            </a:r>
            <a:r>
              <a:rPr lang="en-US" sz="1200" baseline="0" dirty="0" smtClean="0"/>
              <a:t>, and under </a:t>
            </a:r>
            <a:r>
              <a:rPr lang="en-US" sz="1200" b="1" baseline="0" dirty="0" smtClean="0"/>
              <a:t>Built-In</a:t>
            </a:r>
            <a:r>
              <a:rPr lang="en-US" sz="1200" b="0" baseline="0" dirty="0" smtClean="0"/>
              <a:t>,</a:t>
            </a:r>
            <a:r>
              <a:rPr lang="en-US" sz="1200" baseline="0" dirty="0" smtClean="0"/>
              <a:t> select </a:t>
            </a:r>
            <a:r>
              <a:rPr lang="en-US" sz="1200" b="1" baseline="0" dirty="0" smtClean="0"/>
              <a:t>Technic</a:t>
            </a:r>
            <a:r>
              <a:rPr lang="en-US" sz="1200" baseline="0" dirty="0" smtClean="0"/>
              <a:t>.</a:t>
            </a:r>
            <a:endParaRPr lang="en-US" sz="1200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Press and hold CTRL, and on the slide, select</a:t>
            </a:r>
            <a:r>
              <a:rPr lang="en-US" sz="1200" baseline="0" dirty="0" smtClean="0"/>
              <a:t> the large circle and all three small circles.</a:t>
            </a:r>
            <a:endParaRPr lang="en-US" sz="1200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On the </a:t>
            </a:r>
            <a:r>
              <a:rPr lang="en-US" sz="1200" b="1" dirty="0" smtClean="0"/>
              <a:t>Home</a:t>
            </a:r>
            <a:r>
              <a:rPr lang="en-US" sz="1200" dirty="0" smtClean="0"/>
              <a:t> tab, in the </a:t>
            </a:r>
            <a:r>
              <a:rPr lang="en-US" sz="1200" b="1" dirty="0" smtClean="0"/>
              <a:t>Drawing</a:t>
            </a:r>
            <a:r>
              <a:rPr lang="en-US" sz="1200" dirty="0" smtClean="0"/>
              <a:t> group, click the arrow to the right of </a:t>
            </a:r>
            <a:r>
              <a:rPr lang="en-US" sz="1200" b="1" dirty="0" smtClean="0"/>
              <a:t>Shape</a:t>
            </a:r>
            <a:r>
              <a:rPr lang="en-US" sz="1200" dirty="0" smtClean="0"/>
              <a:t> </a:t>
            </a:r>
            <a:r>
              <a:rPr lang="en-US" sz="1200" b="1" dirty="0" smtClean="0"/>
              <a:t>Effects</a:t>
            </a:r>
            <a:r>
              <a:rPr lang="en-US" sz="1200" dirty="0" smtClean="0"/>
              <a:t>, point to </a:t>
            </a:r>
            <a:r>
              <a:rPr lang="en-US" sz="1200" b="1" dirty="0" smtClean="0"/>
              <a:t>Preset</a:t>
            </a:r>
            <a:r>
              <a:rPr lang="en-US" sz="1200" dirty="0" smtClean="0"/>
              <a:t>, and under </a:t>
            </a:r>
            <a:r>
              <a:rPr lang="en-US" sz="1200" b="1" dirty="0" smtClean="0"/>
              <a:t>Presets</a:t>
            </a:r>
            <a:r>
              <a:rPr lang="en-US" sz="1200" dirty="0" smtClean="0"/>
              <a:t> and</a:t>
            </a:r>
            <a:r>
              <a:rPr lang="en-US" sz="1200" baseline="0" dirty="0" smtClean="0"/>
              <a:t> select </a:t>
            </a:r>
            <a:r>
              <a:rPr lang="en-US" sz="1200" b="1" baseline="0" dirty="0" smtClean="0"/>
              <a:t>Preset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2 </a:t>
            </a:r>
            <a:r>
              <a:rPr lang="en-US" sz="1200" baseline="0" dirty="0" smtClean="0"/>
              <a:t>(first row, the second option from the left).</a:t>
            </a:r>
            <a:endParaRPr lang="en-US" sz="120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 smtClean="0"/>
              <a:t>On the slide, click on the picture icon in the center of the large circle. In the </a:t>
            </a:r>
            <a:r>
              <a:rPr lang="en-US" sz="1200" b="1" dirty="0" smtClean="0"/>
              <a:t>Insert</a:t>
            </a:r>
            <a:r>
              <a:rPr lang="en-US" sz="1200" b="1" baseline="0" dirty="0" smtClean="0"/>
              <a:t> Picture </a:t>
            </a:r>
            <a:r>
              <a:rPr lang="en-US" sz="1200" baseline="0" dirty="0" smtClean="0"/>
              <a:t>dialog box, select a picture, and then click </a:t>
            </a:r>
            <a:r>
              <a:rPr lang="en-US" sz="1200" b="1" baseline="0" dirty="0" smtClean="0"/>
              <a:t>Insert</a:t>
            </a:r>
            <a:r>
              <a:rPr lang="en-US" sz="1200" baseline="0" dirty="0" smtClean="0"/>
              <a:t>. </a:t>
            </a:r>
            <a:br>
              <a:rPr lang="en-US" sz="1200" baseline="0" dirty="0" smtClean="0"/>
            </a:br>
            <a:r>
              <a:rPr lang="en-US" sz="1200" baseline="0" dirty="0" smtClean="0"/>
              <a:t> (</a:t>
            </a:r>
            <a:r>
              <a:rPr lang="en-US" sz="1200" b="0" baseline="0" dirty="0" smtClean="0"/>
              <a:t>Notes: (1) If the picture in the large circle is distorted, tile the picture as a texture by s</a:t>
            </a:r>
            <a:r>
              <a:rPr lang="en-US" sz="1200" dirty="0" smtClean="0"/>
              <a:t>electing the large, picture-filled circle,</a:t>
            </a:r>
            <a:r>
              <a:rPr lang="en-US" sz="1200" baseline="0" dirty="0" smtClean="0"/>
              <a:t> and then o</a:t>
            </a:r>
            <a:r>
              <a:rPr lang="en-US" sz="1200" dirty="0" smtClean="0"/>
              <a:t>n the </a:t>
            </a:r>
            <a:r>
              <a:rPr lang="en-US" sz="1200" b="1" dirty="0" smtClean="0"/>
              <a:t>Home</a:t>
            </a:r>
            <a:r>
              <a:rPr lang="en-US" sz="1200" dirty="0" smtClean="0"/>
              <a:t> tab, in the bottom right corner of the </a:t>
            </a:r>
            <a:r>
              <a:rPr lang="en-US" sz="1200" b="1" dirty="0" smtClean="0"/>
              <a:t>Drawing</a:t>
            </a:r>
            <a:r>
              <a:rPr lang="en-US" sz="1200" dirty="0" smtClean="0"/>
              <a:t> group,</a:t>
            </a:r>
            <a:r>
              <a:rPr lang="en-US" sz="1200" baseline="0" dirty="0" smtClean="0"/>
              <a:t> click the </a:t>
            </a:r>
            <a:r>
              <a:rPr lang="en-US" sz="1200" b="1" baseline="0" dirty="0" smtClean="0"/>
              <a:t>Format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Shape</a:t>
            </a:r>
            <a:r>
              <a:rPr lang="en-US" sz="1200" baseline="0" dirty="0" smtClean="0"/>
              <a:t> dialog box launcher. In the </a:t>
            </a:r>
            <a:r>
              <a:rPr lang="en-US" sz="1200" b="1" baseline="0" dirty="0" smtClean="0"/>
              <a:t>Format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Shape</a:t>
            </a:r>
            <a:r>
              <a:rPr lang="en-US" sz="1200" baseline="0" dirty="0" smtClean="0"/>
              <a:t> dialog box, click </a:t>
            </a:r>
            <a:r>
              <a:rPr lang="en-US" sz="1200" b="1" baseline="0" dirty="0" smtClean="0"/>
              <a:t>Fill</a:t>
            </a:r>
            <a:r>
              <a:rPr lang="en-US" sz="1200" baseline="0" dirty="0" smtClean="0"/>
              <a:t> in the left pane, and in the </a:t>
            </a:r>
            <a:r>
              <a:rPr lang="en-US" sz="1200" b="1" baseline="0" dirty="0" smtClean="0"/>
              <a:t>Fill</a:t>
            </a:r>
            <a:r>
              <a:rPr lang="en-US" sz="1200" baseline="0" dirty="0" smtClean="0"/>
              <a:t> pane check </a:t>
            </a:r>
            <a:r>
              <a:rPr lang="en-US" sz="1200" b="1" baseline="0" dirty="0" smtClean="0"/>
              <a:t>Tile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picture as texture.</a:t>
            </a:r>
            <a:r>
              <a:rPr lang="en-US" sz="1200" b="0" baseline="0" dirty="0" smtClean="0"/>
              <a:t> (2) If necessary, change the tile position of the picture within the shape. To do this, in the </a:t>
            </a:r>
            <a:r>
              <a:rPr lang="en-US" sz="1200" b="1" baseline="0" dirty="0" smtClean="0"/>
              <a:t>Format</a:t>
            </a:r>
            <a:r>
              <a:rPr lang="en-US" sz="1200" b="0" baseline="0" dirty="0" smtClean="0"/>
              <a:t> </a:t>
            </a:r>
            <a:r>
              <a:rPr lang="en-US" sz="1200" b="1" baseline="0" dirty="0" smtClean="0"/>
              <a:t>Shape</a:t>
            </a:r>
            <a:r>
              <a:rPr lang="en-US" sz="1200" b="0" baseline="0" dirty="0" smtClean="0"/>
              <a:t> dialog box, in the </a:t>
            </a:r>
            <a:r>
              <a:rPr lang="en-US" sz="1200" b="1" baseline="0" dirty="0" smtClean="0"/>
              <a:t>Fill</a:t>
            </a:r>
            <a:r>
              <a:rPr lang="en-US" sz="1200" b="0" baseline="0" dirty="0" smtClean="0"/>
              <a:t> pane, under </a:t>
            </a:r>
            <a:r>
              <a:rPr lang="en-US" sz="1200" b="1" baseline="0" dirty="0" smtClean="0"/>
              <a:t>Tiling</a:t>
            </a:r>
            <a:r>
              <a:rPr lang="en-US" sz="1200" b="0" baseline="0" dirty="0" smtClean="0"/>
              <a:t> options, enter values into the </a:t>
            </a:r>
            <a:r>
              <a:rPr lang="en-US" sz="1200" b="1" baseline="0" dirty="0" smtClean="0"/>
              <a:t>Offset</a:t>
            </a:r>
            <a:r>
              <a:rPr lang="en-US" sz="1200" b="0" baseline="0" dirty="0" smtClean="0"/>
              <a:t> </a:t>
            </a:r>
            <a:r>
              <a:rPr lang="en-US" sz="1200" b="1" baseline="0" dirty="0" smtClean="0"/>
              <a:t>X </a:t>
            </a:r>
            <a:r>
              <a:rPr lang="en-US" sz="1200" b="0" baseline="0" dirty="0" smtClean="0"/>
              <a:t>and </a:t>
            </a:r>
            <a:r>
              <a:rPr lang="en-US" sz="1200" b="1" baseline="0" dirty="0" smtClean="0"/>
              <a:t>Offset</a:t>
            </a:r>
            <a:r>
              <a:rPr lang="en-US" sz="1200" b="0" baseline="0" dirty="0" smtClean="0"/>
              <a:t> </a:t>
            </a:r>
            <a:r>
              <a:rPr lang="en-US" sz="1200" b="1" baseline="0" dirty="0" smtClean="0"/>
              <a:t>Y</a:t>
            </a:r>
            <a:r>
              <a:rPr lang="en-US" sz="1200" b="0" baseline="0" dirty="0" smtClean="0"/>
              <a:t> boxes to reposition the focal point of the picture. To resize the picture, in the </a:t>
            </a:r>
            <a:r>
              <a:rPr lang="en-US" sz="1200" b="1" baseline="0" dirty="0" smtClean="0"/>
              <a:t>Format</a:t>
            </a:r>
            <a:r>
              <a:rPr lang="en-US" sz="1200" b="0" baseline="0" dirty="0" smtClean="0"/>
              <a:t> </a:t>
            </a:r>
            <a:r>
              <a:rPr lang="en-US" sz="1200" b="1" baseline="0" dirty="0" smtClean="0"/>
              <a:t>Shape</a:t>
            </a:r>
            <a:r>
              <a:rPr lang="en-US" sz="1200" b="0" baseline="0" dirty="0" smtClean="0"/>
              <a:t> dialog box, in the </a:t>
            </a:r>
            <a:r>
              <a:rPr lang="en-US" sz="1200" b="1" baseline="0" dirty="0" smtClean="0"/>
              <a:t>Fill</a:t>
            </a:r>
            <a:r>
              <a:rPr lang="en-US" sz="1200" b="0" baseline="0" dirty="0" smtClean="0"/>
              <a:t> pane, under </a:t>
            </a:r>
            <a:r>
              <a:rPr lang="en-US" sz="1200" b="1" baseline="0" dirty="0" smtClean="0"/>
              <a:t>Tiling</a:t>
            </a:r>
            <a:r>
              <a:rPr lang="en-US" sz="1200" b="0" baseline="0" dirty="0" smtClean="0"/>
              <a:t> options, enter values into the </a:t>
            </a:r>
            <a:r>
              <a:rPr lang="en-US" sz="1200" b="1" baseline="0" dirty="0" smtClean="0"/>
              <a:t>Scale X </a:t>
            </a:r>
            <a:r>
              <a:rPr lang="en-US" sz="1200" b="0" baseline="0" dirty="0" smtClean="0"/>
              <a:t>and </a:t>
            </a:r>
            <a:r>
              <a:rPr lang="en-US" sz="1200" b="1" baseline="0" dirty="0" smtClean="0"/>
              <a:t>Scale Y </a:t>
            </a:r>
            <a:r>
              <a:rPr lang="en-US" sz="1200" b="0" baseline="0" dirty="0" smtClean="0"/>
              <a:t>boxes.)</a:t>
            </a:r>
            <a:endParaRPr lang="en-US" sz="1200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Select the top,</a:t>
            </a:r>
            <a:r>
              <a:rPr lang="en-US" sz="1200" baseline="0" dirty="0" smtClean="0"/>
              <a:t> small circle in the SmartArt graphic. </a:t>
            </a:r>
            <a:r>
              <a:rPr lang="en-US" sz="1200" dirty="0" smtClean="0"/>
              <a:t>On</a:t>
            </a:r>
            <a:r>
              <a:rPr lang="en-US" sz="1200" baseline="0" dirty="0" smtClean="0"/>
              <a:t>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bottom right corner of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the </a:t>
            </a:r>
            <a:r>
              <a:rPr lang="en-US" sz="1200" b="1" baseline="0" dirty="0" smtClean="0"/>
              <a:t>Format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Shape</a:t>
            </a:r>
            <a:r>
              <a:rPr lang="en-US" sz="1200" baseline="0" dirty="0" smtClean="0"/>
              <a:t> dialog box launcher. In the </a:t>
            </a:r>
            <a:r>
              <a:rPr lang="en-US" sz="1200" b="1" baseline="0" dirty="0" smtClean="0"/>
              <a:t>Format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Shape</a:t>
            </a:r>
            <a:r>
              <a:rPr lang="en-US" sz="1200" baseline="0" dirty="0" smtClean="0"/>
              <a:t> dialog box, click </a:t>
            </a:r>
            <a:r>
              <a:rPr lang="en-US" sz="1200" b="1" baseline="0" dirty="0" smtClean="0"/>
              <a:t>Fill</a:t>
            </a:r>
            <a:r>
              <a:rPr lang="en-US" sz="1200" baseline="0" dirty="0" smtClean="0"/>
              <a:t> in the left pane, and in the </a:t>
            </a:r>
            <a:r>
              <a:rPr lang="en-US" sz="1200" b="1" baseline="0" dirty="0" smtClean="0"/>
              <a:t>Fill</a:t>
            </a:r>
            <a:r>
              <a:rPr lang="en-US" sz="1200" baseline="0" dirty="0" smtClean="0"/>
              <a:t> pane click </a:t>
            </a:r>
            <a:r>
              <a:rPr lang="en-US" sz="1200" b="1" baseline="0" dirty="0" smtClean="0"/>
              <a:t>Solid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fill</a:t>
            </a:r>
            <a:r>
              <a:rPr lang="en-US" sz="1200" baseline="0" dirty="0" smtClean="0"/>
              <a:t>, and then in the </a:t>
            </a:r>
            <a:r>
              <a:rPr lang="en-US" sz="1200" b="1" baseline="0" dirty="0" smtClean="0"/>
              <a:t>Color</a:t>
            </a:r>
            <a:r>
              <a:rPr lang="en-US" sz="1200" baseline="0" dirty="0" smtClean="0"/>
              <a:t> list select </a:t>
            </a:r>
            <a:r>
              <a:rPr lang="en-US" sz="1200" b="1" baseline="0" dirty="0" smtClean="0"/>
              <a:t>Gray-25%, Background 2, Darker 75% </a:t>
            </a:r>
            <a:r>
              <a:rPr lang="en-US" sz="1200" baseline="0" dirty="0" smtClean="0"/>
              <a:t>(fifth row, the third option from the left).</a:t>
            </a:r>
            <a:endParaRPr lang="en-US" sz="1200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Select the middle small circle in the SmartArt graphic.</a:t>
            </a:r>
            <a:r>
              <a:rPr lang="en-US" sz="1200" baseline="0" dirty="0" smtClean="0"/>
              <a:t> </a:t>
            </a:r>
            <a:r>
              <a:rPr lang="en-US" sz="1200" dirty="0" smtClean="0"/>
              <a:t>On</a:t>
            </a:r>
            <a:r>
              <a:rPr lang="en-US" sz="1200" baseline="0" dirty="0" smtClean="0"/>
              <a:t>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bottom right corner of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the </a:t>
            </a:r>
            <a:r>
              <a:rPr lang="en-US" sz="1200" b="1" baseline="0" dirty="0" smtClean="0"/>
              <a:t>Format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Shape</a:t>
            </a:r>
            <a:r>
              <a:rPr lang="en-US" sz="1200" baseline="0" dirty="0" smtClean="0"/>
              <a:t> dialog box launcher. In the </a:t>
            </a:r>
            <a:r>
              <a:rPr lang="en-US" sz="1200" b="1" baseline="0" dirty="0" smtClean="0"/>
              <a:t>Format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Shape</a:t>
            </a:r>
            <a:r>
              <a:rPr lang="en-US" sz="1200" baseline="0" dirty="0" smtClean="0"/>
              <a:t> dialog box, click </a:t>
            </a:r>
            <a:r>
              <a:rPr lang="en-US" sz="1200" b="1" baseline="0" dirty="0" smtClean="0"/>
              <a:t>Fill</a:t>
            </a:r>
            <a:r>
              <a:rPr lang="en-US" sz="1200" baseline="0" dirty="0" smtClean="0"/>
              <a:t> in the left pane, and in the </a:t>
            </a:r>
            <a:r>
              <a:rPr lang="en-US" sz="1200" b="1" baseline="0" dirty="0" smtClean="0"/>
              <a:t>Fill</a:t>
            </a:r>
            <a:r>
              <a:rPr lang="en-US" sz="1200" baseline="0" dirty="0" smtClean="0"/>
              <a:t> pane click </a:t>
            </a:r>
            <a:r>
              <a:rPr lang="en-US" sz="1200" b="1" baseline="0" dirty="0" smtClean="0"/>
              <a:t>Solid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fill</a:t>
            </a:r>
            <a:r>
              <a:rPr lang="en-US" sz="1200" baseline="0" dirty="0" smtClean="0"/>
              <a:t>, and then in the </a:t>
            </a:r>
            <a:r>
              <a:rPr lang="en-US" sz="1200" b="1" baseline="0" dirty="0" smtClean="0"/>
              <a:t>Color</a:t>
            </a:r>
            <a:r>
              <a:rPr lang="en-US" sz="1200" baseline="0" dirty="0" smtClean="0"/>
              <a:t> list select </a:t>
            </a:r>
            <a:r>
              <a:rPr lang="en-US" sz="1200" b="1" baseline="0" dirty="0" smtClean="0"/>
              <a:t>Gold, Accent 2 </a:t>
            </a:r>
            <a:r>
              <a:rPr lang="en-US" sz="1200" baseline="0" dirty="0" smtClean="0"/>
              <a:t>(first row, the sixth option from the left).</a:t>
            </a:r>
            <a:endParaRPr lang="en-US" sz="1200" b="1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Select</a:t>
            </a:r>
            <a:r>
              <a:rPr lang="en-US" sz="1200" baseline="0" dirty="0" smtClean="0"/>
              <a:t> the bottom small circle in the SmartArt graphic. </a:t>
            </a:r>
            <a:r>
              <a:rPr lang="en-US" sz="1200" dirty="0" smtClean="0"/>
              <a:t>On</a:t>
            </a:r>
            <a:r>
              <a:rPr lang="en-US" sz="1200" baseline="0" dirty="0" smtClean="0"/>
              <a:t>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bottom right corner of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the </a:t>
            </a:r>
            <a:r>
              <a:rPr lang="en-US" sz="1200" b="1" baseline="0" dirty="0" smtClean="0"/>
              <a:t>Format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Shape</a:t>
            </a:r>
            <a:r>
              <a:rPr lang="en-US" sz="1200" baseline="0" dirty="0" smtClean="0"/>
              <a:t> dialog box launcher.  In the </a:t>
            </a:r>
            <a:r>
              <a:rPr lang="en-US" sz="1200" b="1" baseline="0" dirty="0" smtClean="0"/>
              <a:t>Format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Shape</a:t>
            </a:r>
            <a:r>
              <a:rPr lang="en-US" sz="1200" baseline="0" dirty="0" smtClean="0"/>
              <a:t> dialog box, click </a:t>
            </a:r>
            <a:r>
              <a:rPr lang="en-US" sz="1200" b="1" baseline="0" dirty="0" smtClean="0"/>
              <a:t>Fill</a:t>
            </a:r>
            <a:r>
              <a:rPr lang="en-US" sz="1200" baseline="0" dirty="0" smtClean="0"/>
              <a:t> in the left pane, and in the </a:t>
            </a:r>
            <a:r>
              <a:rPr lang="en-US" sz="1200" b="1" baseline="0" dirty="0" smtClean="0"/>
              <a:t>Fill</a:t>
            </a:r>
            <a:r>
              <a:rPr lang="en-US" sz="1200" baseline="0" dirty="0" smtClean="0"/>
              <a:t> pane click </a:t>
            </a:r>
            <a:r>
              <a:rPr lang="en-US" sz="1200" b="1" baseline="0" dirty="0" smtClean="0"/>
              <a:t>Solid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fill</a:t>
            </a:r>
            <a:r>
              <a:rPr lang="en-US" sz="1200" baseline="0" dirty="0" smtClean="0"/>
              <a:t>, and then in the </a:t>
            </a:r>
            <a:r>
              <a:rPr lang="en-US" sz="1200" b="1" baseline="0" dirty="0" smtClean="0"/>
              <a:t>Color</a:t>
            </a:r>
            <a:r>
              <a:rPr lang="en-US" sz="1200" baseline="0" dirty="0" smtClean="0"/>
              <a:t> list select </a:t>
            </a:r>
            <a:r>
              <a:rPr lang="en-US" sz="1200" b="1" baseline="0" dirty="0" smtClean="0"/>
              <a:t>Lavender, Accent 3 </a:t>
            </a:r>
            <a:r>
              <a:rPr lang="en-US" sz="1200" baseline="0" dirty="0" smtClean="0"/>
              <a:t>(first row, the seventh option from the left).</a:t>
            </a:r>
            <a:endParaRPr lang="en-US" sz="1200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Press and hold</a:t>
            </a:r>
            <a:r>
              <a:rPr lang="en-US" sz="1200" baseline="0" dirty="0" smtClean="0"/>
              <a:t> CTRL, and select all three lines connecting the large circle to the three smaller circles. </a:t>
            </a:r>
            <a:r>
              <a:rPr lang="en-US" sz="1200" dirty="0" smtClean="0"/>
              <a:t>On</a:t>
            </a:r>
            <a:r>
              <a:rPr lang="en-US" sz="1200" baseline="0" dirty="0" smtClean="0"/>
              <a:t>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bottom right corner of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the </a:t>
            </a:r>
            <a:r>
              <a:rPr lang="en-US" sz="1200" b="1" baseline="0" dirty="0" smtClean="0"/>
              <a:t>Format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Shape</a:t>
            </a:r>
            <a:r>
              <a:rPr lang="en-US" sz="1200" baseline="0" dirty="0" smtClean="0"/>
              <a:t> dialog box launcher.  In the </a:t>
            </a:r>
            <a:r>
              <a:rPr lang="en-US" sz="1200" b="1" baseline="0" dirty="0" smtClean="0"/>
              <a:t>Format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Shape</a:t>
            </a:r>
            <a:r>
              <a:rPr lang="en-US" sz="1200" baseline="0" dirty="0" smtClean="0"/>
              <a:t> dialog box, do the following: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aseline="0" dirty="0" smtClean="0"/>
              <a:t>Click </a:t>
            </a:r>
            <a:r>
              <a:rPr lang="en-US" sz="1200" b="1" baseline="0" dirty="0" smtClean="0"/>
              <a:t>Line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Color</a:t>
            </a:r>
            <a:r>
              <a:rPr lang="en-US" sz="1200" baseline="0" dirty="0" smtClean="0"/>
              <a:t> in the left pane, and in the </a:t>
            </a:r>
            <a:r>
              <a:rPr lang="en-US" sz="1200" b="1" baseline="0" dirty="0" smtClean="0"/>
              <a:t>Line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Color</a:t>
            </a:r>
            <a:r>
              <a:rPr lang="en-US" sz="1200" baseline="0" dirty="0" smtClean="0"/>
              <a:t> pane click </a:t>
            </a:r>
            <a:r>
              <a:rPr lang="en-US" sz="1200" b="1" baseline="0" dirty="0" smtClean="0"/>
              <a:t>Solid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line</a:t>
            </a:r>
            <a:r>
              <a:rPr lang="en-US" sz="1200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aseline="0" dirty="0" smtClean="0"/>
              <a:t>Also in the </a:t>
            </a:r>
            <a:r>
              <a:rPr lang="en-US" sz="1200" b="1" baseline="0" dirty="0" smtClean="0"/>
              <a:t>Line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Color</a:t>
            </a:r>
            <a:r>
              <a:rPr lang="en-US" sz="1200" baseline="0" dirty="0" smtClean="0"/>
              <a:t> pane, in the </a:t>
            </a:r>
            <a:r>
              <a:rPr lang="en-US" sz="1200" b="1" baseline="0" dirty="0" smtClean="0"/>
              <a:t>Color</a:t>
            </a:r>
            <a:r>
              <a:rPr lang="en-US" sz="1200" baseline="0" dirty="0" smtClean="0"/>
              <a:t> list select </a:t>
            </a:r>
            <a:r>
              <a:rPr lang="en-US" sz="1200" b="1" baseline="0" dirty="0" smtClean="0"/>
              <a:t>White, Background 1, Darker 25% </a:t>
            </a:r>
            <a:r>
              <a:rPr lang="en-US" sz="1200" b="0" baseline="0" dirty="0" smtClean="0"/>
              <a:t>(fourth row, first option from the left)</a:t>
            </a:r>
            <a:r>
              <a:rPr lang="en-US" sz="1200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aseline="0" dirty="0" smtClean="0"/>
              <a:t>Click </a:t>
            </a:r>
            <a:r>
              <a:rPr lang="en-US" sz="1200" b="1" baseline="0" dirty="0" smtClean="0"/>
              <a:t>Line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Style</a:t>
            </a:r>
            <a:r>
              <a:rPr lang="en-US" sz="1200" baseline="0" dirty="0" smtClean="0"/>
              <a:t> in the left pane, and in the </a:t>
            </a:r>
            <a:r>
              <a:rPr lang="en-US" sz="1200" b="1" baseline="0" dirty="0" smtClean="0"/>
              <a:t>Line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Style</a:t>
            </a:r>
            <a:r>
              <a:rPr lang="en-US" sz="1200" baseline="0" dirty="0" smtClean="0"/>
              <a:t> pane, in the </a:t>
            </a:r>
            <a:r>
              <a:rPr lang="en-US" sz="1200" b="1" baseline="0" dirty="0" smtClean="0"/>
              <a:t>Width</a:t>
            </a:r>
            <a:r>
              <a:rPr lang="en-US" sz="1200" baseline="0" dirty="0" smtClean="0"/>
              <a:t> box enter </a:t>
            </a:r>
            <a:r>
              <a:rPr lang="en-US" sz="1200" b="1" baseline="0" dirty="0" smtClean="0"/>
              <a:t>2.5 pt</a:t>
            </a:r>
            <a:r>
              <a:rPr lang="en-US" sz="1200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aseline="0" dirty="0" smtClean="0"/>
              <a:t>Also in the </a:t>
            </a:r>
            <a:r>
              <a:rPr lang="en-US" sz="1200" b="1" baseline="0" dirty="0" smtClean="0"/>
              <a:t>Line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Style</a:t>
            </a:r>
            <a:r>
              <a:rPr lang="en-US" sz="1200" baseline="0" dirty="0" smtClean="0"/>
              <a:t> pane, in the </a:t>
            </a:r>
            <a:r>
              <a:rPr lang="en-US" sz="1200" b="1" baseline="0" dirty="0" smtClean="0"/>
              <a:t>Dash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type</a:t>
            </a:r>
            <a:r>
              <a:rPr lang="en-US" sz="1200" baseline="0" dirty="0" smtClean="0"/>
              <a:t> list select </a:t>
            </a:r>
            <a:r>
              <a:rPr lang="en-US" sz="1200" b="1" baseline="0" dirty="0" smtClean="0"/>
              <a:t>Round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Dot </a:t>
            </a:r>
            <a:r>
              <a:rPr lang="en-US" sz="1200" b="0" baseline="0" dirty="0" smtClean="0"/>
              <a:t>(second option from the top)</a:t>
            </a:r>
            <a:r>
              <a:rPr lang="en-US" sz="1200" baseline="0" dirty="0" smtClean="0"/>
              <a:t>.</a:t>
            </a:r>
            <a:endParaRPr lang="en-US" sz="1200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Press and hold CTRL, and select all</a:t>
            </a:r>
            <a:r>
              <a:rPr lang="en-US" sz="1200" baseline="0" dirty="0" smtClean="0"/>
              <a:t> three text boxes in the SmartArt graphic. 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Font</a:t>
            </a:r>
            <a:r>
              <a:rPr lang="en-US" sz="1200" baseline="0" dirty="0" smtClean="0"/>
              <a:t> group, in the </a:t>
            </a:r>
            <a:r>
              <a:rPr lang="en-US" sz="1200" b="1" baseline="0" dirty="0" smtClean="0"/>
              <a:t>Font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Size</a:t>
            </a:r>
            <a:r>
              <a:rPr lang="en-US" sz="1200" baseline="0" dirty="0" smtClean="0"/>
              <a:t> box enter </a:t>
            </a:r>
            <a:r>
              <a:rPr lang="en-US" sz="1200" b="1" baseline="0" dirty="0" smtClean="0"/>
              <a:t>22 pt.</a:t>
            </a:r>
            <a:endParaRPr lang="en-US" sz="1200" b="1" dirty="0" smtClean="0"/>
          </a:p>
          <a:p>
            <a:pPr marL="228600" indent="-228600">
              <a:buFont typeface="+mj-lt"/>
              <a:buNone/>
            </a:pPr>
            <a:endParaRPr lang="en-US" sz="1200" dirty="0" smtClean="0"/>
          </a:p>
          <a:p>
            <a:pPr marL="228600" indent="-228600">
              <a:buFont typeface="+mj-lt"/>
              <a:buNone/>
            </a:pPr>
            <a:endParaRPr lang="en-US" sz="1200" dirty="0" smtClean="0"/>
          </a:p>
          <a:p>
            <a:pPr marL="228600" indent="-228600">
              <a:buFont typeface="+mj-lt"/>
              <a:buNone/>
            </a:pPr>
            <a:r>
              <a:rPr lang="en-US" sz="1200" dirty="0" smtClean="0"/>
              <a:t>To reproduce the animation effects on this slide, do the following: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Select the SmartArt</a:t>
            </a:r>
            <a:r>
              <a:rPr lang="en-US" sz="1200" baseline="0" dirty="0" smtClean="0"/>
              <a:t> graphic on the slide. On the </a:t>
            </a:r>
            <a:r>
              <a:rPr lang="en-US" sz="1200" b="1" baseline="0" dirty="0" smtClean="0"/>
              <a:t>Animations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Advanced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Animation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Add Animation</a:t>
            </a:r>
            <a:r>
              <a:rPr lang="en-US" sz="1200" baseline="0" dirty="0" smtClean="0"/>
              <a:t>, and then under </a:t>
            </a:r>
            <a:r>
              <a:rPr lang="en-US" sz="1200" b="1" baseline="0" dirty="0" smtClean="0"/>
              <a:t>Entrance</a:t>
            </a:r>
            <a:r>
              <a:rPr lang="en-US" sz="1200" baseline="0" dirty="0" smtClean="0"/>
              <a:t> click </a:t>
            </a:r>
            <a:r>
              <a:rPr lang="en-US" sz="1200" b="1" baseline="0" dirty="0" smtClean="0"/>
              <a:t>Fade</a:t>
            </a:r>
            <a:r>
              <a:rPr lang="en-US" sz="1200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Also on the </a:t>
            </a:r>
            <a:r>
              <a:rPr lang="en-US" sz="1200" b="1" baseline="0" dirty="0" smtClean="0"/>
              <a:t>Animations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Timing</a:t>
            </a:r>
            <a:r>
              <a:rPr lang="en-US" sz="1200" baseline="0" dirty="0" smtClean="0"/>
              <a:t> group,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Start</a:t>
            </a:r>
            <a:r>
              <a:rPr lang="en-US" sz="1200" baseline="0" dirty="0" smtClean="0"/>
              <a:t> list, select </a:t>
            </a:r>
            <a:r>
              <a:rPr lang="en-US" sz="1200" b="1" baseline="0" dirty="0" smtClean="0"/>
              <a:t>With Previous</a:t>
            </a:r>
            <a:r>
              <a:rPr lang="en-US" sz="1200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Duration</a:t>
            </a:r>
            <a:r>
              <a:rPr lang="en-US" sz="1200" baseline="0" dirty="0" smtClean="0"/>
              <a:t> box, enter </a:t>
            </a:r>
            <a:r>
              <a:rPr lang="en-US" sz="1200" b="1" baseline="0" dirty="0" smtClean="0"/>
              <a:t>1.00 seconds</a:t>
            </a:r>
            <a:r>
              <a:rPr lang="en-US" sz="1200" baseline="0" dirty="0" smtClean="0"/>
              <a:t>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baseline="0" dirty="0" smtClean="0"/>
              <a:t>Also on the </a:t>
            </a:r>
            <a:r>
              <a:rPr lang="en-US" sz="1200" b="1" baseline="0" dirty="0" smtClean="0"/>
              <a:t>Animations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Animation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Effect Options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One by One</a:t>
            </a:r>
            <a:r>
              <a:rPr lang="en-US" sz="1200" baseline="0" dirty="0" smtClean="0"/>
              <a:t>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Also on the </a:t>
            </a:r>
            <a:r>
              <a:rPr lang="en-US" sz="1200" b="1" baseline="0" dirty="0" smtClean="0"/>
              <a:t>Animations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Advanced Animation </a:t>
            </a:r>
            <a:r>
              <a:rPr lang="en-US" sz="1200" baseline="0" dirty="0" smtClean="0"/>
              <a:t>group, click </a:t>
            </a:r>
            <a:r>
              <a:rPr lang="en-US" sz="1200" b="1" baseline="0" dirty="0" smtClean="0"/>
              <a:t>Animation Pane</a:t>
            </a:r>
            <a:r>
              <a:rPr lang="en-US" sz="1200" baseline="0" dirty="0" smtClean="0"/>
              <a:t>. In the </a:t>
            </a:r>
            <a:r>
              <a:rPr lang="en-US" sz="1200" b="1" baseline="0" dirty="0" smtClean="0"/>
              <a:t>Animation Pane</a:t>
            </a:r>
            <a:r>
              <a:rPr lang="en-US" sz="1200" baseline="0" dirty="0" smtClean="0"/>
              <a:t>, c</a:t>
            </a:r>
            <a:r>
              <a:rPr lang="en-US" sz="1200" dirty="0" smtClean="0"/>
              <a:t>lick the double arrow to expand the contents of the list.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Animation Pane</a:t>
            </a:r>
            <a:r>
              <a:rPr lang="en-US" sz="1200" baseline="0" dirty="0" smtClean="0"/>
              <a:t>, select the first effect in the list (fade entrance effect). On the </a:t>
            </a:r>
            <a:r>
              <a:rPr lang="en-US" sz="1200" b="1" baseline="0" dirty="0" smtClean="0"/>
              <a:t>Animations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Animation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More</a:t>
            </a:r>
            <a:r>
              <a:rPr lang="en-US" sz="1200" baseline="0" dirty="0" smtClean="0"/>
              <a:t>, and then under </a:t>
            </a:r>
            <a:r>
              <a:rPr lang="en-US" sz="1200" b="1" baseline="0" dirty="0" smtClean="0"/>
              <a:t>Entrance</a:t>
            </a:r>
            <a:r>
              <a:rPr lang="en-US" sz="1200" baseline="0" dirty="0" smtClean="0"/>
              <a:t> click </a:t>
            </a:r>
            <a:r>
              <a:rPr lang="en-US" sz="1200" b="1" baseline="0" dirty="0" smtClean="0"/>
              <a:t>Grow &amp; Turn</a:t>
            </a:r>
            <a:r>
              <a:rPr lang="en-US" sz="1200" baseline="0" dirty="0" smtClean="0"/>
              <a:t>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Animation Pane</a:t>
            </a:r>
            <a:r>
              <a:rPr lang="en-US" sz="1200" baseline="0" dirty="0" smtClean="0"/>
              <a:t>, select the second effect in the list (fade entrance effect). On the </a:t>
            </a:r>
            <a:r>
              <a:rPr lang="en-US" sz="1200" b="1" baseline="0" dirty="0" smtClean="0"/>
              <a:t>Animations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Animation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More</a:t>
            </a:r>
            <a:r>
              <a:rPr lang="en-US" sz="1200" baseline="0" dirty="0" smtClean="0"/>
              <a:t>, and then under </a:t>
            </a:r>
            <a:r>
              <a:rPr lang="en-US" sz="1200" b="1" baseline="0" dirty="0" smtClean="0"/>
              <a:t>Entrance</a:t>
            </a:r>
            <a:r>
              <a:rPr lang="en-US" sz="1200" baseline="0" dirty="0" smtClean="0"/>
              <a:t> click </a:t>
            </a:r>
            <a:r>
              <a:rPr lang="en-US" sz="1200" b="1" baseline="0" dirty="0" smtClean="0"/>
              <a:t>Wipe</a:t>
            </a:r>
            <a:r>
              <a:rPr lang="en-US" sz="1200" baseline="0" dirty="0" smtClean="0"/>
              <a:t>.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baseline="0" dirty="0" smtClean="0"/>
              <a:t>Also on the </a:t>
            </a:r>
            <a:r>
              <a:rPr lang="en-US" sz="1200" b="1" baseline="0" dirty="0" smtClean="0"/>
              <a:t>Animations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Timing</a:t>
            </a:r>
            <a:r>
              <a:rPr lang="en-US" sz="1200" baseline="0" dirty="0" smtClean="0"/>
              <a:t> group,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dirty="0" smtClean="0"/>
              <a:t>In the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Start</a:t>
            </a:r>
            <a:r>
              <a:rPr lang="en-US" sz="1200" baseline="0" dirty="0" smtClean="0"/>
              <a:t> list, select </a:t>
            </a:r>
            <a:r>
              <a:rPr lang="en-US" sz="1200" b="1" baseline="0" dirty="0" smtClean="0"/>
              <a:t>After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Previous</a:t>
            </a:r>
            <a:r>
              <a:rPr lang="en-US" sz="1200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Speed</a:t>
            </a:r>
            <a:r>
              <a:rPr lang="en-US" sz="1200" baseline="0" dirty="0" smtClean="0"/>
              <a:t> list, select </a:t>
            </a:r>
            <a:r>
              <a:rPr lang="en-US" sz="1200" b="1" baseline="0" dirty="0" smtClean="0"/>
              <a:t>0.50 seconds.</a:t>
            </a:r>
            <a:endParaRPr lang="en-US" sz="1200" dirty="0" smtClean="0"/>
          </a:p>
          <a:p>
            <a:pPr marL="228600" lvl="0" indent="-228600">
              <a:buFont typeface="+mj-lt"/>
              <a:buAutoNum type="arabicPeriod"/>
            </a:pPr>
            <a:r>
              <a:rPr lang="en-US" sz="1200" dirty="0" smtClean="0"/>
              <a:t>Also</a:t>
            </a:r>
            <a:r>
              <a:rPr lang="en-US" sz="1200" baseline="0" dirty="0" smtClean="0"/>
              <a:t> on the </a:t>
            </a:r>
            <a:r>
              <a:rPr lang="en-US" sz="1200" b="1" baseline="0" dirty="0" smtClean="0"/>
              <a:t>Animations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Animation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Effect Options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From Left</a:t>
            </a:r>
            <a:r>
              <a:rPr lang="en-US" sz="1200" baseline="0" dirty="0" smtClean="0"/>
              <a:t>.</a:t>
            </a:r>
            <a:endParaRPr lang="en-US" sz="1200" dirty="0" smtClean="0"/>
          </a:p>
          <a:p>
            <a:pPr marL="228600" lvl="0" indent="-228600">
              <a:buFont typeface="+mj-lt"/>
              <a:buAutoNum type="arabicPeriod"/>
            </a:pPr>
            <a:r>
              <a:rPr lang="en-US" sz="1200" dirty="0" smtClean="0"/>
              <a:t>In the </a:t>
            </a:r>
            <a:r>
              <a:rPr lang="en-US" sz="1200" b="1" dirty="0" smtClean="0"/>
              <a:t>Animation Pane</a:t>
            </a:r>
            <a:r>
              <a:rPr lang="en-US" sz="1200" dirty="0" smtClean="0"/>
              <a:t>,</a:t>
            </a:r>
            <a:r>
              <a:rPr lang="en-US" sz="1200" baseline="0" dirty="0" smtClean="0"/>
              <a:t> s</a:t>
            </a:r>
            <a:r>
              <a:rPr lang="en-US" sz="1200" dirty="0" smtClean="0"/>
              <a:t>elect the third</a:t>
            </a:r>
            <a:r>
              <a:rPr lang="en-US" sz="1200" baseline="0" dirty="0" smtClean="0"/>
              <a:t> effect in the list (fade entrance effect). On the </a:t>
            </a:r>
            <a:r>
              <a:rPr lang="en-US" sz="1200" b="1" baseline="0" dirty="0" smtClean="0"/>
              <a:t>Animations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Animation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More</a:t>
            </a:r>
            <a:r>
              <a:rPr lang="en-US" sz="1200" baseline="0" dirty="0" smtClean="0"/>
              <a:t>, and then under </a:t>
            </a:r>
            <a:r>
              <a:rPr lang="en-US" sz="1200" b="1" baseline="0" dirty="0" smtClean="0"/>
              <a:t>Entrance</a:t>
            </a:r>
            <a:r>
              <a:rPr lang="en-US" sz="1200" baseline="0" dirty="0" smtClean="0"/>
              <a:t> click </a:t>
            </a:r>
            <a:r>
              <a:rPr lang="en-US" sz="1200" b="1" baseline="0" dirty="0" smtClean="0"/>
              <a:t>Zoom</a:t>
            </a:r>
            <a:r>
              <a:rPr lang="en-US" sz="1200" baseline="0" dirty="0" smtClean="0"/>
              <a:t>.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baseline="0" dirty="0" smtClean="0"/>
              <a:t>Also on the </a:t>
            </a:r>
            <a:r>
              <a:rPr lang="en-US" sz="1200" b="1" baseline="0" dirty="0" smtClean="0"/>
              <a:t>Animations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Timing</a:t>
            </a:r>
            <a:r>
              <a:rPr lang="en-US" sz="1200" baseline="0" dirty="0" smtClean="0"/>
              <a:t> group,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Start</a:t>
            </a:r>
            <a:r>
              <a:rPr lang="en-US" sz="1200" baseline="0" dirty="0" smtClean="0"/>
              <a:t> list, select </a:t>
            </a:r>
            <a:r>
              <a:rPr lang="en-US" sz="1200" b="1" baseline="0" dirty="0" smtClean="0"/>
              <a:t>With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Previous</a:t>
            </a:r>
            <a:r>
              <a:rPr lang="en-US" sz="1200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Duration </a:t>
            </a:r>
            <a:r>
              <a:rPr lang="en-US" sz="1200" b="0" baseline="0" dirty="0" smtClean="0"/>
              <a:t>box</a:t>
            </a:r>
            <a:r>
              <a:rPr lang="en-US" sz="1200" baseline="0" dirty="0" smtClean="0"/>
              <a:t>, enter </a:t>
            </a:r>
            <a:r>
              <a:rPr lang="en-US" sz="1200" b="1" baseline="0" dirty="0" smtClean="0"/>
              <a:t>1.00 second</a:t>
            </a:r>
            <a:r>
              <a:rPr lang="en-US" sz="1200" baseline="0" dirty="0" smtClean="0"/>
              <a:t>.</a:t>
            </a:r>
            <a:endParaRPr lang="en-US" sz="1200" dirty="0" smtClean="0"/>
          </a:p>
          <a:p>
            <a:pPr marL="228600" lvl="0" indent="-228600">
              <a:buFont typeface="+mj-lt"/>
              <a:buAutoNum type="arabicPeriod"/>
            </a:pPr>
            <a:r>
              <a:rPr lang="en-US" sz="1200" dirty="0" smtClean="0"/>
              <a:t>In the </a:t>
            </a:r>
            <a:r>
              <a:rPr lang="en-US" sz="1200" b="1" dirty="0" smtClean="0"/>
              <a:t>Animation Pane</a:t>
            </a:r>
            <a:r>
              <a:rPr lang="en-US" sz="1200" dirty="0" smtClean="0"/>
              <a:t>, select the fourth effect in the list (fade entrance effect). On the </a:t>
            </a:r>
            <a:r>
              <a:rPr lang="en-US" sz="1200" b="1" dirty="0" smtClean="0"/>
              <a:t>Animations</a:t>
            </a:r>
            <a:r>
              <a:rPr lang="en-US" sz="1200" dirty="0" smtClean="0"/>
              <a:t> tab, in the </a:t>
            </a:r>
            <a:r>
              <a:rPr lang="en-US" sz="1200" b="1" dirty="0" smtClean="0"/>
              <a:t>Timing</a:t>
            </a:r>
            <a:r>
              <a:rPr lang="en-US" sz="1200" dirty="0" smtClean="0"/>
              <a:t> group, in the </a:t>
            </a:r>
            <a:r>
              <a:rPr lang="en-US" sz="1200" b="1" dirty="0" smtClean="0"/>
              <a:t>Start</a:t>
            </a:r>
            <a:r>
              <a:rPr lang="en-US" sz="1200" dirty="0" smtClean="0"/>
              <a:t> list, select </a:t>
            </a:r>
            <a:r>
              <a:rPr lang="en-US" sz="1200" b="1" dirty="0" smtClean="0"/>
              <a:t>With</a:t>
            </a:r>
            <a:r>
              <a:rPr lang="en-US" sz="1200" dirty="0" smtClean="0"/>
              <a:t> </a:t>
            </a:r>
            <a:r>
              <a:rPr lang="en-US" sz="1200" b="1" dirty="0" smtClean="0"/>
              <a:t>Previous</a:t>
            </a:r>
            <a:r>
              <a:rPr lang="en-US" sz="1200" dirty="0" smtClean="0"/>
              <a:t>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dirty="0" smtClean="0"/>
              <a:t>Press and hold CTRL, and in the </a:t>
            </a:r>
            <a:r>
              <a:rPr lang="en-US" sz="1200" b="1" dirty="0" smtClean="0"/>
              <a:t>Animation Pane</a:t>
            </a:r>
            <a:r>
              <a:rPr lang="en-US" sz="1200" dirty="0" smtClean="0"/>
              <a:t>, select the fifth</a:t>
            </a:r>
            <a:r>
              <a:rPr lang="en-US" sz="1200" baseline="0" dirty="0" smtClean="0"/>
              <a:t> and eighth effects in the list (fade entrance effects). On the </a:t>
            </a:r>
            <a:r>
              <a:rPr lang="en-US" sz="1200" b="1" baseline="0" dirty="0" smtClean="0"/>
              <a:t>Animations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Animation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More</a:t>
            </a:r>
            <a:r>
              <a:rPr lang="en-US" sz="1200" baseline="0" dirty="0" smtClean="0"/>
              <a:t>, and then under </a:t>
            </a:r>
            <a:r>
              <a:rPr lang="en-US" sz="1200" b="1" baseline="0" dirty="0" smtClean="0"/>
              <a:t>Entrance</a:t>
            </a:r>
            <a:r>
              <a:rPr lang="en-US" sz="1200" baseline="0" dirty="0" smtClean="0"/>
              <a:t> click </a:t>
            </a:r>
            <a:r>
              <a:rPr lang="en-US" sz="1200" b="1" baseline="0" dirty="0" smtClean="0"/>
              <a:t>Wipe</a:t>
            </a:r>
            <a:r>
              <a:rPr lang="en-US" sz="1200" baseline="0" dirty="0" smtClean="0"/>
              <a:t>.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baseline="0" dirty="0" smtClean="0"/>
              <a:t>Also on the </a:t>
            </a:r>
            <a:r>
              <a:rPr lang="en-US" sz="1200" b="1" baseline="0" dirty="0" smtClean="0"/>
              <a:t>Animations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Timing</a:t>
            </a:r>
            <a:r>
              <a:rPr lang="en-US" sz="1200" baseline="0" dirty="0" smtClean="0"/>
              <a:t> group, in the </a:t>
            </a:r>
            <a:r>
              <a:rPr lang="en-US" sz="1200" b="1" baseline="0" dirty="0" smtClean="0"/>
              <a:t>Duration</a:t>
            </a:r>
            <a:r>
              <a:rPr lang="en-US" sz="1200" baseline="0" dirty="0" smtClean="0"/>
              <a:t> box, enter </a:t>
            </a:r>
            <a:r>
              <a:rPr lang="en-US" sz="1200" b="1" baseline="0" dirty="0" smtClean="0"/>
              <a:t>0.50 seconds</a:t>
            </a:r>
            <a:r>
              <a:rPr lang="en-US" sz="1200" baseline="0" dirty="0" smtClean="0"/>
              <a:t>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baseline="0" dirty="0" smtClean="0"/>
              <a:t>Also on the </a:t>
            </a:r>
            <a:r>
              <a:rPr lang="en-US" sz="1200" b="1" baseline="0" dirty="0" smtClean="0"/>
              <a:t>Animations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Animation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Effect Options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From Left</a:t>
            </a:r>
            <a:r>
              <a:rPr lang="en-US" sz="1200" baseline="0" dirty="0" smtClean="0"/>
              <a:t>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dirty="0" smtClean="0"/>
              <a:t>Press and hold CTRL, and in the </a:t>
            </a:r>
            <a:r>
              <a:rPr lang="en-US" sz="1200" b="1" dirty="0" smtClean="0"/>
              <a:t>Animation</a:t>
            </a:r>
            <a:r>
              <a:rPr lang="en-US" sz="1200" b="1" baseline="0" dirty="0" smtClean="0"/>
              <a:t> Pane</a:t>
            </a:r>
            <a:r>
              <a:rPr lang="en-US" sz="1200" baseline="0" dirty="0" smtClean="0"/>
              <a:t>, </a:t>
            </a:r>
            <a:r>
              <a:rPr lang="en-US" sz="1200" dirty="0" smtClean="0"/>
              <a:t>select the sixth and ninth</a:t>
            </a:r>
            <a:r>
              <a:rPr lang="en-US" sz="1200" baseline="0" dirty="0" smtClean="0"/>
              <a:t> effects in the list (fade entrance effects). On the </a:t>
            </a:r>
            <a:r>
              <a:rPr lang="en-US" sz="1200" b="1" baseline="0" dirty="0" smtClean="0"/>
              <a:t>Animations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Animation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More</a:t>
            </a:r>
            <a:r>
              <a:rPr lang="en-US" sz="1200" baseline="0" dirty="0" smtClean="0"/>
              <a:t>, and then under </a:t>
            </a:r>
            <a:r>
              <a:rPr lang="en-US" sz="1200" b="1" baseline="0" dirty="0" smtClean="0"/>
              <a:t>Entrance</a:t>
            </a:r>
            <a:r>
              <a:rPr lang="en-US" sz="1200" baseline="0" dirty="0" smtClean="0"/>
              <a:t> click </a:t>
            </a:r>
            <a:r>
              <a:rPr lang="en-US" sz="1200" b="1" baseline="0" dirty="0" smtClean="0"/>
              <a:t>Zoom</a:t>
            </a:r>
            <a:r>
              <a:rPr lang="en-US" sz="1200" baseline="0" dirty="0" smtClean="0"/>
              <a:t>.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baseline="0" dirty="0" smtClean="0"/>
              <a:t>Also on the </a:t>
            </a:r>
            <a:r>
              <a:rPr lang="en-US" sz="1200" b="1" baseline="0" dirty="0" smtClean="0"/>
              <a:t>Animation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Timing</a:t>
            </a:r>
            <a:r>
              <a:rPr lang="en-US" sz="1200" baseline="0" dirty="0" smtClean="0"/>
              <a:t> group,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Start</a:t>
            </a:r>
            <a:r>
              <a:rPr lang="en-US" sz="1200" baseline="0" dirty="0" smtClean="0"/>
              <a:t> list, select </a:t>
            </a:r>
            <a:r>
              <a:rPr lang="en-US" sz="1200" b="1" baseline="0" dirty="0" smtClean="0"/>
              <a:t>With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Previous</a:t>
            </a:r>
            <a:r>
              <a:rPr lang="en-US" sz="1200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Duration </a:t>
            </a:r>
            <a:r>
              <a:rPr lang="en-US" sz="1200" baseline="0" dirty="0" smtClean="0"/>
              <a:t>list, select </a:t>
            </a:r>
            <a:r>
              <a:rPr lang="en-US" sz="1200" b="1" baseline="0" dirty="0" smtClean="0"/>
              <a:t>0.50 seconds</a:t>
            </a:r>
            <a:r>
              <a:rPr lang="en-US" sz="1200" baseline="0" dirty="0" smtClean="0"/>
              <a:t>.</a:t>
            </a:r>
            <a:endParaRPr lang="en-US" sz="1200" dirty="0" smtClean="0"/>
          </a:p>
          <a:p>
            <a:pPr marL="228600" lvl="0" indent="-228600">
              <a:buFont typeface="+mj-lt"/>
              <a:buAutoNum type="arabicPeriod"/>
            </a:pPr>
            <a:r>
              <a:rPr lang="en-US" sz="1200" dirty="0" smtClean="0"/>
              <a:t>Press</a:t>
            </a:r>
            <a:r>
              <a:rPr lang="en-US" sz="1200" baseline="0" dirty="0" smtClean="0"/>
              <a:t> and hold CTRL, and in the </a:t>
            </a:r>
            <a:r>
              <a:rPr lang="en-US" sz="1200" b="1" baseline="0" dirty="0" smtClean="0"/>
              <a:t>Animation Pane</a:t>
            </a:r>
            <a:r>
              <a:rPr lang="en-US" sz="1200" baseline="0" dirty="0" smtClean="0"/>
              <a:t>, select the seventh and tenth effects in the list (fade entrance effects). On the </a:t>
            </a:r>
            <a:r>
              <a:rPr lang="en-US" sz="1200" b="1" baseline="0" dirty="0" smtClean="0"/>
              <a:t>Animations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Timing</a:t>
            </a:r>
            <a:r>
              <a:rPr lang="en-US" sz="1200" baseline="0" dirty="0" smtClean="0"/>
              <a:t> group, in the </a:t>
            </a:r>
            <a:r>
              <a:rPr lang="en-US" sz="1200" b="1" baseline="0" dirty="0" smtClean="0"/>
              <a:t>Start</a:t>
            </a:r>
            <a:r>
              <a:rPr lang="en-US" sz="1200" baseline="0" dirty="0" smtClean="0"/>
              <a:t> list select </a:t>
            </a:r>
            <a:r>
              <a:rPr lang="en-US" sz="1200" b="1" baseline="0" dirty="0" smtClean="0"/>
              <a:t>After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Previous</a:t>
            </a:r>
            <a:r>
              <a:rPr lang="en-US" sz="1200" baseline="0" dirty="0" smtClean="0"/>
              <a:t>.</a:t>
            </a:r>
            <a:endParaRPr lang="en-US" sz="1200" dirty="0" smtClean="0"/>
          </a:p>
          <a:p>
            <a:pPr marL="228600" indent="-228600">
              <a:buFont typeface="+mj-lt"/>
              <a:buNone/>
            </a:pPr>
            <a:endParaRPr lang="en-US" sz="1200" dirty="0" smtClean="0"/>
          </a:p>
          <a:p>
            <a:pPr marL="228600" indent="-228600">
              <a:buFont typeface="+mj-lt"/>
              <a:buNone/>
            </a:pPr>
            <a:endParaRPr lang="en-US" sz="1200" dirty="0" smtClean="0"/>
          </a:p>
          <a:p>
            <a:r>
              <a:rPr lang="en-US" sz="1200" baseline="0" dirty="0" smtClean="0">
                <a:latin typeface="+mn-lt"/>
              </a:rPr>
              <a:t>To reproduce the background effects on this slide, do the following: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Right-click  the slide background area,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left pane,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pane,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Radial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Center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option from the left). </a:t>
            </a:r>
            <a:endParaRPr lang="en-US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Add gradient stop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Remove gradient stop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until two stops appear in the slider.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that you added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select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White, Background 1 </a:t>
            </a:r>
            <a:r>
              <a:rPr lang="en-US" sz="1200" b="0" baseline="0" dirty="0" smtClean="0">
                <a:solidFill>
                  <a:schemeClr val="accent6"/>
                </a:solidFill>
                <a:latin typeface="+mn-lt"/>
              </a:rPr>
              <a:t>(first row, first option from the left). </a:t>
            </a:r>
            <a:endParaRPr lang="en-US" sz="1200" b="1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last stop on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dirty="0" smtClean="0"/>
              <a:t>Click the button next to </a:t>
            </a:r>
            <a:r>
              <a:rPr lang="en-US" sz="1200" b="1" dirty="0" smtClean="0"/>
              <a:t>Color</a:t>
            </a:r>
            <a:r>
              <a:rPr lang="en-US" sz="1200" dirty="0" smtClean="0"/>
              <a:t>,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select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White, Background 1, Darker 35% </a:t>
            </a:r>
            <a:r>
              <a:rPr lang="en-US" sz="1200" b="0" baseline="0" dirty="0" smtClean="0">
                <a:solidFill>
                  <a:schemeClr val="accent6"/>
                </a:solidFill>
                <a:latin typeface="+mn-lt"/>
              </a:rPr>
              <a:t>(fifth row, first option from the left). </a:t>
            </a:r>
            <a:endParaRPr lang="en-US" sz="800" dirty="0" smtClean="0"/>
          </a:p>
          <a:p>
            <a:pPr marL="228600" indent="-228600">
              <a:buFont typeface="+mj-lt"/>
              <a:buNone/>
            </a:pPr>
            <a:endParaRPr lang="en-US" sz="1200" dirty="0" smtClean="0"/>
          </a:p>
          <a:p>
            <a:endParaRPr lang="en-US" sz="1200" dirty="0"/>
          </a:p>
        </p:txBody>
      </p:sp>
      <p:sp>
        <p:nvSpPr>
          <p:cNvPr id="7" name="Slide Image Placeholder 6"/>
          <p:cNvSpPr>
            <a:spLocks noGrp="1" noRot="1" noChangeAspect="1"/>
          </p:cNvSpPr>
          <p:nvPr>
            <p:ph type="sldImg"/>
          </p:nvPr>
        </p:nvSpPr>
        <p:spPr>
          <a:xfrm>
            <a:off x="539750" y="503238"/>
            <a:ext cx="3143250" cy="2359025"/>
          </a:xfr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b="1" dirty="0" smtClean="0"/>
              <a:t>Animated trapezoid list</a:t>
            </a:r>
            <a:r>
              <a:rPr lang="en-US" sz="1400" b="1" baseline="0" dirty="0" smtClean="0"/>
              <a:t> as turning pages</a:t>
            </a:r>
            <a:endParaRPr lang="en-US" sz="1400" b="1" dirty="0" smtClean="0"/>
          </a:p>
          <a:p>
            <a:r>
              <a:rPr lang="en-US" sz="1400" dirty="0" smtClean="0"/>
              <a:t>(Basic)</a:t>
            </a:r>
          </a:p>
          <a:p>
            <a:endParaRPr lang="en-US" sz="1400" dirty="0" smtClean="0"/>
          </a:p>
          <a:p>
            <a:endParaRPr lang="en-US" sz="1400" dirty="0" smtClean="0"/>
          </a:p>
          <a:p>
            <a:r>
              <a:rPr lang="en-US" sz="1200" dirty="0" smtClean="0"/>
              <a:t>To reproduce the SmartArt effects on this slide, do the following: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dirty="0" smtClean="0"/>
              <a:t>On the </a:t>
            </a:r>
            <a:r>
              <a:rPr lang="en-US" sz="1200" b="1" dirty="0" smtClean="0"/>
              <a:t>Home</a:t>
            </a:r>
            <a:r>
              <a:rPr lang="en-US" sz="1200" b="0" dirty="0" smtClean="0"/>
              <a:t> tab, in the </a:t>
            </a:r>
            <a:r>
              <a:rPr lang="en-US" sz="1200" b="1" dirty="0" smtClean="0"/>
              <a:t>Slides</a:t>
            </a:r>
            <a:r>
              <a:rPr lang="en-US" sz="1200" b="0" dirty="0" smtClean="0"/>
              <a:t> group, click </a:t>
            </a:r>
            <a:r>
              <a:rPr lang="en-US" sz="1200" b="1" dirty="0" smtClean="0"/>
              <a:t>Layout</a:t>
            </a:r>
            <a:r>
              <a:rPr lang="en-US" sz="1200" b="0" dirty="0" smtClean="0"/>
              <a:t>, and then click</a:t>
            </a:r>
            <a:r>
              <a:rPr lang="en-US" sz="1200" b="0" baseline="0" dirty="0" smtClean="0"/>
              <a:t> </a:t>
            </a:r>
            <a:r>
              <a:rPr lang="en-US" sz="1200" b="1" baseline="0" dirty="0" smtClean="0"/>
              <a:t>Blank</a:t>
            </a:r>
            <a:r>
              <a:rPr lang="en-US" sz="1200" b="0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dirty="0" smtClean="0"/>
              <a:t>On the </a:t>
            </a:r>
            <a:r>
              <a:rPr lang="en-US" sz="1200" b="1" dirty="0" smtClean="0"/>
              <a:t>Insert tab</a:t>
            </a:r>
            <a:r>
              <a:rPr lang="en-US" sz="1200" b="0" dirty="0" smtClean="0"/>
              <a:t>, in the </a:t>
            </a:r>
            <a:r>
              <a:rPr lang="en-US" sz="1200" b="1" dirty="0" smtClean="0"/>
              <a:t>Illustrations</a:t>
            </a:r>
            <a:r>
              <a:rPr lang="en-US" sz="1200" dirty="0" smtClean="0"/>
              <a:t> group, click </a:t>
            </a:r>
            <a:r>
              <a:rPr lang="en-US" sz="1200" b="1" dirty="0" smtClean="0"/>
              <a:t>SmartArt</a:t>
            </a:r>
            <a:r>
              <a:rPr lang="en-US" sz="1200" b="0" dirty="0" smtClean="0"/>
              <a:t>.</a:t>
            </a:r>
            <a:r>
              <a:rPr lang="en-US" sz="1200" b="0" baseline="0" dirty="0" smtClean="0"/>
              <a:t> In the </a:t>
            </a:r>
            <a:r>
              <a:rPr lang="en-US" sz="1200" b="1" baseline="0" dirty="0" smtClean="0"/>
              <a:t>Choose a SmartArt Graphic</a:t>
            </a:r>
            <a:r>
              <a:rPr lang="en-US" sz="1200" b="0" baseline="0" dirty="0" smtClean="0"/>
              <a:t> dialog box, in the left pane, click </a:t>
            </a:r>
            <a:r>
              <a:rPr lang="en-US" sz="1200" b="1" baseline="0" dirty="0" smtClean="0"/>
              <a:t>List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List</a:t>
            </a:r>
            <a:r>
              <a:rPr lang="en-US" sz="1200" b="0" baseline="0" dirty="0" smtClean="0"/>
              <a:t> pane, click </a:t>
            </a:r>
            <a:r>
              <a:rPr lang="en-US" sz="1200" b="1" baseline="0" dirty="0" smtClean="0"/>
              <a:t>Trapezoid List </a:t>
            </a:r>
            <a:r>
              <a:rPr lang="en-US" sz="1200" baseline="0" dirty="0" smtClean="0"/>
              <a:t>(seventh row, first option from the left), and then click </a:t>
            </a:r>
            <a:r>
              <a:rPr lang="en-US" sz="1200" b="1" baseline="0" dirty="0" smtClean="0"/>
              <a:t>OK</a:t>
            </a:r>
            <a:r>
              <a:rPr lang="en-US" sz="1200" baseline="0" dirty="0" smtClean="0"/>
              <a:t> to insert the graphic into the slide.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/>
              <a:t>To create a fourth shape in the graphic, select the third shape from the left, and then under </a:t>
            </a:r>
            <a:r>
              <a:rPr lang="en-US" sz="1200" b="1" baseline="0" dirty="0" smtClean="0"/>
              <a:t>SmartArt</a:t>
            </a:r>
            <a:r>
              <a:rPr lang="en-US" sz="1200" b="0" baseline="0" dirty="0" smtClean="0"/>
              <a:t> </a:t>
            </a:r>
            <a:r>
              <a:rPr lang="en-US" sz="1200" b="1" baseline="0" dirty="0" smtClean="0"/>
              <a:t>Tools</a:t>
            </a:r>
            <a:r>
              <a:rPr lang="en-US" sz="1200" b="0" baseline="0" dirty="0" smtClean="0"/>
              <a:t>, on the </a:t>
            </a:r>
            <a:r>
              <a:rPr lang="en-US" sz="1200" b="1" baseline="0" dirty="0" smtClean="0"/>
              <a:t>Design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Create</a:t>
            </a:r>
            <a:r>
              <a:rPr lang="en-US" sz="1200" b="0" baseline="0" dirty="0" smtClean="0"/>
              <a:t> </a:t>
            </a:r>
            <a:r>
              <a:rPr lang="en-US" sz="1200" b="1" baseline="0" dirty="0" smtClean="0"/>
              <a:t>Graphic</a:t>
            </a:r>
            <a:r>
              <a:rPr lang="en-US" sz="1200" b="0" baseline="0" dirty="0" smtClean="0"/>
              <a:t> group, click the arrow under </a:t>
            </a:r>
            <a:r>
              <a:rPr lang="en-US" sz="1200" b="1" baseline="0" dirty="0" smtClean="0"/>
              <a:t>Add</a:t>
            </a:r>
            <a:r>
              <a:rPr lang="en-US" sz="1200" b="0" baseline="0" dirty="0" smtClean="0"/>
              <a:t> </a:t>
            </a:r>
            <a:r>
              <a:rPr lang="en-US" sz="1200" b="1" baseline="0" dirty="0" smtClean="0"/>
              <a:t>Shape</a:t>
            </a:r>
            <a:r>
              <a:rPr lang="en-US" sz="1200" b="0" baseline="0" dirty="0" smtClean="0"/>
              <a:t> and select </a:t>
            </a:r>
            <a:r>
              <a:rPr lang="en-US" sz="1200" b="1" baseline="0" dirty="0" smtClean="0"/>
              <a:t>Add</a:t>
            </a:r>
            <a:r>
              <a:rPr lang="en-US" sz="1200" b="0" baseline="0" dirty="0" smtClean="0"/>
              <a:t> </a:t>
            </a:r>
            <a:r>
              <a:rPr lang="en-US" sz="1200" b="1" baseline="0" dirty="0" smtClean="0"/>
              <a:t>Shape</a:t>
            </a:r>
            <a:r>
              <a:rPr lang="en-US" sz="1200" b="0" baseline="0" dirty="0" smtClean="0"/>
              <a:t> </a:t>
            </a:r>
            <a:r>
              <a:rPr lang="en-US" sz="1200" b="1" baseline="0" dirty="0" smtClean="0"/>
              <a:t>After</a:t>
            </a:r>
            <a:r>
              <a:rPr lang="en-US" sz="1200" b="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 smtClean="0"/>
              <a:t>Select</a:t>
            </a:r>
            <a:r>
              <a:rPr lang="en-US" sz="1200" baseline="0" dirty="0" smtClean="0"/>
              <a:t> the graphic, and then click one of the arrows on the left border. In the </a:t>
            </a:r>
            <a:r>
              <a:rPr lang="en-US" sz="1200" b="1" baseline="0" dirty="0" smtClean="0"/>
              <a:t>Type your text here </a:t>
            </a:r>
            <a:r>
              <a:rPr lang="en-US" sz="1200" baseline="0" dirty="0" smtClean="0"/>
              <a:t>dialog box, enter text. (</a:t>
            </a:r>
            <a:r>
              <a:rPr lang="en-US" sz="1200" b="0" baseline="0" dirty="0" smtClean="0"/>
              <a:t>Note: To create a bulleted list below each heading, select the heading text box in the </a:t>
            </a:r>
            <a:r>
              <a:rPr lang="en-US" sz="1200" b="1" baseline="0" dirty="0" smtClean="0"/>
              <a:t>Type your text here </a:t>
            </a:r>
            <a:r>
              <a:rPr lang="en-US" sz="1200" b="0" baseline="0" dirty="0" smtClean="0"/>
              <a:t>dialog box, and then under </a:t>
            </a:r>
            <a:r>
              <a:rPr lang="en-US" sz="1200" b="1" baseline="0" dirty="0" smtClean="0"/>
              <a:t>SmartArt</a:t>
            </a:r>
            <a:r>
              <a:rPr lang="en-US" sz="1200" b="0" baseline="0" dirty="0" smtClean="0"/>
              <a:t> </a:t>
            </a:r>
            <a:r>
              <a:rPr lang="en-US" sz="1200" b="1" baseline="0" dirty="0" smtClean="0"/>
              <a:t>Tools</a:t>
            </a:r>
            <a:r>
              <a:rPr lang="en-US" sz="1200" b="0" baseline="0" dirty="0" smtClean="0"/>
              <a:t>, on the </a:t>
            </a:r>
            <a:r>
              <a:rPr lang="en-US" sz="1200" b="1" baseline="0" dirty="0" smtClean="0"/>
              <a:t>Design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Create</a:t>
            </a:r>
            <a:r>
              <a:rPr lang="en-US" sz="1200" b="0" baseline="0" dirty="0" smtClean="0"/>
              <a:t> </a:t>
            </a:r>
            <a:r>
              <a:rPr lang="en-US" sz="1200" b="1" baseline="0" dirty="0" smtClean="0"/>
              <a:t>Graphic</a:t>
            </a:r>
            <a:r>
              <a:rPr lang="en-US" sz="1200" b="0" baseline="0" dirty="0" smtClean="0"/>
              <a:t> group, click </a:t>
            </a:r>
            <a:r>
              <a:rPr lang="en-US" sz="1200" b="1" baseline="0" dirty="0" smtClean="0"/>
              <a:t>Add</a:t>
            </a:r>
            <a:r>
              <a:rPr lang="en-US" sz="1200" b="0" baseline="0" dirty="0" smtClean="0"/>
              <a:t> </a:t>
            </a:r>
            <a:r>
              <a:rPr lang="en-US" sz="1200" b="1" baseline="0" dirty="0" smtClean="0"/>
              <a:t>Bullet</a:t>
            </a:r>
            <a:r>
              <a:rPr lang="en-US" sz="1200" b="0" baseline="0" dirty="0" smtClean="0"/>
              <a:t>. Enter text into the new bullet text box.)</a:t>
            </a:r>
            <a:endParaRPr lang="en-US" sz="1200" b="1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 smtClean="0"/>
              <a:t>On</a:t>
            </a:r>
            <a:r>
              <a:rPr lang="en-US" sz="1200" baseline="0" dirty="0" smtClean="0"/>
              <a:t> the slide, s</a:t>
            </a:r>
            <a:r>
              <a:rPr lang="en-US" sz="1200" dirty="0" smtClean="0"/>
              <a:t>elect</a:t>
            </a:r>
            <a:r>
              <a:rPr lang="en-US" sz="1200" baseline="0" dirty="0" smtClean="0"/>
              <a:t> the graphic. </a:t>
            </a:r>
            <a:r>
              <a:rPr lang="en-US" sz="1200" b="0" baseline="0" dirty="0" smtClean="0"/>
              <a:t>Under</a:t>
            </a:r>
            <a:r>
              <a:rPr lang="en-US" sz="1200" b="1" baseline="0" dirty="0" smtClean="0"/>
              <a:t> SmartArt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Tools</a:t>
            </a:r>
            <a:r>
              <a:rPr lang="en-US" sz="1200" b="0" baseline="0" dirty="0" smtClean="0"/>
              <a:t>, on the </a:t>
            </a:r>
            <a:r>
              <a:rPr lang="en-US" sz="1200" b="1" baseline="0" dirty="0" smtClean="0"/>
              <a:t>Design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SmartArt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Styles</a:t>
            </a:r>
            <a:r>
              <a:rPr lang="en-US" sz="1200" baseline="0" dirty="0" smtClean="0"/>
              <a:t> group,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Click </a:t>
            </a:r>
            <a:r>
              <a:rPr lang="en-US" sz="1200" b="1" baseline="0" dirty="0" smtClean="0"/>
              <a:t>Change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Colors</a:t>
            </a:r>
            <a:r>
              <a:rPr lang="en-US" sz="1200" b="0" baseline="0" dirty="0" smtClean="0"/>
              <a:t>, and then under </a:t>
            </a:r>
            <a:r>
              <a:rPr lang="en-US" sz="1200" b="1" baseline="0" dirty="0" smtClean="0"/>
              <a:t>Accent 5</a:t>
            </a:r>
            <a:r>
              <a:rPr lang="en-US" sz="1200" b="0" baseline="0" dirty="0" smtClean="0"/>
              <a:t> click </a:t>
            </a:r>
            <a:r>
              <a:rPr lang="en-US" sz="1200" b="1" baseline="0" dirty="0" smtClean="0"/>
              <a:t>Gradient  Range - Accent 5 </a:t>
            </a:r>
            <a:r>
              <a:rPr lang="en-US" sz="1200" b="0" baseline="0" dirty="0" smtClean="0"/>
              <a:t>(third option from the left).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Click </a:t>
            </a:r>
            <a:r>
              <a:rPr lang="en-US" sz="1200" b="1" baseline="0" dirty="0" smtClean="0"/>
              <a:t>More</a:t>
            </a:r>
            <a:r>
              <a:rPr lang="en-US" sz="1200" b="0" baseline="0" dirty="0" smtClean="0"/>
              <a:t>, and then under </a:t>
            </a:r>
            <a:r>
              <a:rPr lang="en-US" sz="1200" b="1" baseline="0" dirty="0" smtClean="0"/>
              <a:t>3-D</a:t>
            </a:r>
            <a:r>
              <a:rPr lang="en-US" sz="1200" b="0" baseline="0" dirty="0" smtClean="0"/>
              <a:t> click </a:t>
            </a:r>
            <a:r>
              <a:rPr lang="en-US" sz="1200" b="1" baseline="0" dirty="0" smtClean="0"/>
              <a:t>Polished </a:t>
            </a:r>
            <a:r>
              <a:rPr lang="en-US" sz="1200" b="0" baseline="0" dirty="0" smtClean="0"/>
              <a:t>(first row, first option from the left).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6"/>
              <a:tabLst/>
              <a:defRPr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Font</a:t>
            </a:r>
            <a:r>
              <a:rPr lang="en-US" sz="1200" b="0" baseline="0" dirty="0" smtClean="0"/>
              <a:t> group, select </a:t>
            </a:r>
            <a:r>
              <a:rPr lang="en-US" sz="1200" b="1" baseline="0" dirty="0" err="1" smtClean="0"/>
              <a:t>Tw</a:t>
            </a:r>
            <a:r>
              <a:rPr lang="en-US" sz="1200" b="1" baseline="0" dirty="0" smtClean="0"/>
              <a:t> </a:t>
            </a:r>
            <a:r>
              <a:rPr lang="en-US" sz="1200" b="1" baseline="0" dirty="0" err="1" smtClean="0"/>
              <a:t>Cen</a:t>
            </a:r>
            <a:r>
              <a:rPr lang="en-US" sz="1200" b="1" baseline="0" dirty="0" smtClean="0"/>
              <a:t> MT Condensed</a:t>
            </a:r>
            <a:r>
              <a:rPr lang="en-US" sz="1200" b="0" baseline="0" dirty="0" smtClean="0"/>
              <a:t> from the </a:t>
            </a:r>
            <a:r>
              <a:rPr lang="en-US" sz="1200" b="1" baseline="0" dirty="0" smtClean="0"/>
              <a:t>Font </a:t>
            </a:r>
            <a:r>
              <a:rPr lang="en-US" sz="1200" b="0" baseline="0" dirty="0" smtClean="0"/>
              <a:t>list, and then select </a:t>
            </a:r>
            <a:r>
              <a:rPr lang="en-US" sz="1200" b="1" baseline="0" dirty="0" smtClean="0"/>
              <a:t>24</a:t>
            </a:r>
            <a:r>
              <a:rPr lang="en-US" sz="1200" b="0" baseline="0" dirty="0" smtClean="0"/>
              <a:t> from the </a:t>
            </a:r>
            <a:r>
              <a:rPr lang="en-US" sz="1200" b="1" baseline="0" dirty="0" smtClean="0"/>
              <a:t>Font Size </a:t>
            </a:r>
            <a:r>
              <a:rPr lang="en-US" sz="1200" b="0" baseline="0" dirty="0" smtClean="0"/>
              <a:t>list.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6"/>
              <a:tabLst/>
              <a:defRPr/>
            </a:pPr>
            <a:r>
              <a:rPr lang="en-US" sz="1200" b="0" baseline="0" dirty="0" smtClean="0"/>
              <a:t>Select the text in one of the headings. On the </a:t>
            </a:r>
            <a:r>
              <a:rPr lang="en-US" sz="1200" b="1" baseline="0" dirty="0" smtClean="0"/>
              <a:t>Home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Font</a:t>
            </a:r>
            <a:r>
              <a:rPr lang="en-US" sz="1200" b="0" baseline="0" dirty="0" smtClean="0"/>
              <a:t> group, select </a:t>
            </a:r>
            <a:r>
              <a:rPr lang="en-US" sz="1200" b="1" baseline="0" dirty="0" smtClean="0"/>
              <a:t>28</a:t>
            </a:r>
            <a:r>
              <a:rPr lang="en-US" sz="1200" b="0" baseline="0" dirty="0" smtClean="0"/>
              <a:t> from the </a:t>
            </a:r>
            <a:r>
              <a:rPr lang="en-US" sz="1200" b="1" baseline="0" dirty="0" smtClean="0"/>
              <a:t>Font Size </a:t>
            </a:r>
            <a:r>
              <a:rPr lang="en-US" sz="1200" b="0" baseline="0" dirty="0" smtClean="0"/>
              <a:t>list. Repeat this process for the text in the other headings.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6"/>
              <a:tabLst/>
              <a:defRPr/>
            </a:pPr>
            <a:r>
              <a:rPr lang="en-US" sz="1200" b="0" baseline="0" dirty="0" smtClean="0"/>
              <a:t>Press and hold SHIFT, and then select all four of the quadrangles in the graphic. On the </a:t>
            </a:r>
            <a:r>
              <a:rPr lang="en-US" sz="1200" b="1" baseline="0" dirty="0" smtClean="0"/>
              <a:t>Home</a:t>
            </a:r>
            <a:r>
              <a:rPr lang="en-US" sz="1200" b="0" baseline="0" dirty="0" smtClean="0"/>
              <a:t> tab, in the bottom right corner of the </a:t>
            </a:r>
            <a:r>
              <a:rPr lang="en-US" sz="1200" b="1" baseline="0" dirty="0" smtClean="0"/>
              <a:t>Drawing </a:t>
            </a:r>
            <a:r>
              <a:rPr lang="en-US" sz="1200" b="0" baseline="0" dirty="0" smtClean="0"/>
              <a:t>group, click the </a:t>
            </a:r>
            <a:r>
              <a:rPr lang="en-US" sz="1200" b="1" baseline="0" dirty="0" smtClean="0"/>
              <a:t>Format Shape </a:t>
            </a:r>
            <a:r>
              <a:rPr lang="en-US" sz="1200" b="0" baseline="0" dirty="0" smtClean="0"/>
              <a:t>dialog box launcher. In the </a:t>
            </a:r>
            <a:r>
              <a:rPr lang="en-US" sz="1200" b="1" baseline="0" dirty="0" smtClean="0"/>
              <a:t>Format Shape </a:t>
            </a:r>
            <a:r>
              <a:rPr lang="en-US" sz="1200" b="0" baseline="0" dirty="0" smtClean="0"/>
              <a:t>dialog box, in the left pane, click </a:t>
            </a:r>
            <a:r>
              <a:rPr lang="en-US" sz="1200" b="1" baseline="0" dirty="0" smtClean="0"/>
              <a:t>Text Box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Text Box </a:t>
            </a:r>
            <a:r>
              <a:rPr lang="en-US" sz="1200" b="0" baseline="0" dirty="0" smtClean="0"/>
              <a:t>pane, under </a:t>
            </a:r>
            <a:r>
              <a:rPr lang="en-US" sz="1200" b="1" baseline="0" dirty="0" smtClean="0"/>
              <a:t>Text layout</a:t>
            </a:r>
            <a:r>
              <a:rPr lang="en-US" sz="1200" b="0" baseline="0" dirty="0" smtClean="0"/>
              <a:t>, in the </a:t>
            </a:r>
            <a:r>
              <a:rPr lang="en-US" sz="1200" b="1" baseline="0" dirty="0" smtClean="0"/>
              <a:t>Vertical alignment </a:t>
            </a:r>
            <a:r>
              <a:rPr lang="en-US" sz="1200" b="0" baseline="0" dirty="0" smtClean="0"/>
              <a:t>list, select </a:t>
            </a:r>
            <a:r>
              <a:rPr lang="en-US" sz="1200" b="1" baseline="0" dirty="0" smtClean="0"/>
              <a:t>Middle</a:t>
            </a:r>
            <a:r>
              <a:rPr lang="en-US" sz="1200" b="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6"/>
              <a:tabLst/>
              <a:defRPr/>
            </a:pPr>
            <a:r>
              <a:rPr lang="en-US" sz="1200" b="0" baseline="0" dirty="0" smtClean="0"/>
              <a:t>Select the graphic. Under </a:t>
            </a:r>
            <a:r>
              <a:rPr lang="en-US" sz="1200" b="1" baseline="0" dirty="0" smtClean="0"/>
              <a:t>SmartArt Tools</a:t>
            </a:r>
            <a:r>
              <a:rPr lang="en-US" sz="1200" b="0" baseline="0" dirty="0" smtClean="0"/>
              <a:t>, on the </a:t>
            </a:r>
            <a:r>
              <a:rPr lang="en-US" sz="1200" b="1" baseline="0" dirty="0" smtClean="0"/>
              <a:t>Format</a:t>
            </a:r>
            <a:r>
              <a:rPr lang="en-US" sz="1200" b="0" baseline="0" dirty="0" smtClean="0"/>
              <a:t> tab, click </a:t>
            </a:r>
            <a:r>
              <a:rPr lang="en-US" sz="1200" b="1" baseline="0" dirty="0" smtClean="0"/>
              <a:t>Size</a:t>
            </a:r>
            <a:r>
              <a:rPr lang="en-US" sz="1200" b="0" baseline="0" dirty="0" smtClean="0"/>
              <a:t>, and then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Height</a:t>
            </a:r>
            <a:r>
              <a:rPr lang="en-US" sz="1200" b="0" baseline="0" dirty="0" smtClean="0"/>
              <a:t> box, enter </a:t>
            </a:r>
            <a:r>
              <a:rPr lang="en-US" sz="1200" b="1" baseline="0" dirty="0" smtClean="0"/>
              <a:t>3.74”</a:t>
            </a:r>
            <a:r>
              <a:rPr lang="en-US" sz="1200" b="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Width</a:t>
            </a:r>
            <a:r>
              <a:rPr lang="en-US" sz="1200" b="0" baseline="0" dirty="0" smtClean="0"/>
              <a:t> box, enter </a:t>
            </a:r>
            <a:r>
              <a:rPr lang="en-US" sz="1200" b="1" baseline="0" dirty="0" smtClean="0"/>
              <a:t>6.67”</a:t>
            </a:r>
            <a:r>
              <a:rPr lang="en-US" sz="1200" b="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10"/>
              <a:tabLst/>
              <a:defRPr/>
            </a:pPr>
            <a:r>
              <a:rPr lang="en-US" sz="1200" b="0" baseline="0" dirty="0" smtClean="0"/>
              <a:t>Under </a:t>
            </a:r>
            <a:r>
              <a:rPr lang="en-US" sz="1200" b="1" baseline="0" dirty="0" smtClean="0"/>
              <a:t>SmartArt Tools</a:t>
            </a:r>
            <a:r>
              <a:rPr lang="en-US" sz="1200" b="0" baseline="0" dirty="0" smtClean="0"/>
              <a:t>, on the </a:t>
            </a:r>
            <a:r>
              <a:rPr lang="en-US" sz="1200" b="1" baseline="0" dirty="0" smtClean="0"/>
              <a:t>Format</a:t>
            </a:r>
            <a:r>
              <a:rPr lang="en-US" sz="1200" b="0" baseline="0" dirty="0" smtClean="0"/>
              <a:t> tab, click </a:t>
            </a:r>
            <a:r>
              <a:rPr lang="en-US" sz="1200" b="1" baseline="0" dirty="0" smtClean="0"/>
              <a:t>Arrange</a:t>
            </a:r>
            <a:r>
              <a:rPr lang="en-US" sz="1200" b="0" baseline="0" dirty="0" smtClean="0"/>
              <a:t>, click </a:t>
            </a:r>
            <a:r>
              <a:rPr lang="en-US" sz="1200" b="1" baseline="0" dirty="0" smtClean="0"/>
              <a:t>Align</a:t>
            </a:r>
            <a:r>
              <a:rPr lang="en-US" sz="1200" b="0" baseline="0" dirty="0" smtClean="0"/>
              <a:t>, and then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/>
              <a:t>Click </a:t>
            </a:r>
            <a:r>
              <a:rPr lang="en-US" sz="1200" b="1" baseline="0" dirty="0" smtClean="0"/>
              <a:t>Align to Slide</a:t>
            </a:r>
            <a:r>
              <a:rPr lang="en-US" sz="1200" b="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/>
              <a:t>Click </a:t>
            </a:r>
            <a:r>
              <a:rPr lang="en-US" sz="1200" b="1" baseline="0" dirty="0" smtClean="0"/>
              <a:t>Align Middle</a:t>
            </a:r>
            <a:r>
              <a:rPr lang="en-US" sz="1200" b="0" baseline="0" dirty="0" smtClean="0"/>
              <a:t>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/>
              <a:t>Click </a:t>
            </a:r>
            <a:r>
              <a:rPr lang="en-US" sz="1200" b="1" baseline="0" dirty="0" smtClean="0"/>
              <a:t>Align Center</a:t>
            </a:r>
            <a:r>
              <a:rPr lang="en-US" sz="1200" b="0" baseline="0" dirty="0" smtClean="0"/>
              <a:t>. </a:t>
            </a:r>
            <a:endParaRPr lang="en-US" sz="1200" baseline="0" dirty="0" smtClean="0"/>
          </a:p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6"/>
              <a:tabLst/>
              <a:defRPr/>
            </a:pPr>
            <a:endParaRPr lang="en-US" sz="1200" b="1" dirty="0" smtClean="0"/>
          </a:p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6"/>
              <a:tabLst/>
              <a:defRPr/>
            </a:pPr>
            <a:endParaRPr lang="en-US" sz="1200" b="1" dirty="0" smtClean="0"/>
          </a:p>
          <a:p>
            <a:r>
              <a:rPr lang="en-US" sz="1200" baseline="0" dirty="0" smtClean="0"/>
              <a:t>To reproduce the animation effects on this slide, do the following: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Animations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Advanced Animations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Animation Pane</a:t>
            </a:r>
            <a:r>
              <a:rPr lang="en-US" sz="1200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On the slide, select the graphic. O</a:t>
            </a:r>
            <a:r>
              <a:rPr lang="en-US" sz="1200" b="0" baseline="0" dirty="0" smtClean="0"/>
              <a:t>n the </a:t>
            </a:r>
            <a:r>
              <a:rPr lang="en-US" sz="1200" b="1" baseline="0" dirty="0" smtClean="0"/>
              <a:t>Animations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Animation</a:t>
            </a:r>
            <a:r>
              <a:rPr lang="en-US" sz="1200" baseline="0" dirty="0" smtClean="0"/>
              <a:t> group, click the </a:t>
            </a:r>
            <a:r>
              <a:rPr lang="en-US" sz="1200" b="1" baseline="0" dirty="0" smtClean="0"/>
              <a:t>More</a:t>
            </a:r>
            <a:r>
              <a:rPr lang="en-US" sz="1200" baseline="0" dirty="0" smtClean="0"/>
              <a:t> arrow on the </a:t>
            </a:r>
            <a:r>
              <a:rPr lang="en-US" sz="1200" b="0" baseline="0" dirty="0" smtClean="0"/>
              <a:t>Effects Gallery </a:t>
            </a:r>
            <a:r>
              <a:rPr lang="en-US" sz="1200" baseline="0" dirty="0" smtClean="0"/>
              <a:t>and then click </a:t>
            </a:r>
            <a:r>
              <a:rPr lang="en-US" sz="1200" b="1" baseline="0" dirty="0" smtClean="0"/>
              <a:t>More Entrance Effects</a:t>
            </a:r>
            <a:r>
              <a:rPr lang="en-US" sz="1200" baseline="0" dirty="0" smtClean="0"/>
              <a:t>. </a:t>
            </a: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Add Entrance Effect </a:t>
            </a:r>
            <a:r>
              <a:rPr lang="en-US" sz="1200" b="0" baseline="0" dirty="0" smtClean="0"/>
              <a:t>dialog box, under </a:t>
            </a:r>
            <a:r>
              <a:rPr lang="en-US" sz="1200" b="1" baseline="0" dirty="0" smtClean="0"/>
              <a:t>Subtle</a:t>
            </a:r>
            <a:r>
              <a:rPr lang="en-US" sz="1200" b="0" baseline="0" dirty="0" smtClean="0"/>
              <a:t>, click </a:t>
            </a:r>
            <a:r>
              <a:rPr lang="en-US" sz="1200" b="1" baseline="0" dirty="0" smtClean="0"/>
              <a:t>Expand</a:t>
            </a:r>
            <a:r>
              <a:rPr lang="en-US" sz="1200" b="0" baseline="0" dirty="0" smtClean="0"/>
              <a:t>, and then click </a:t>
            </a:r>
            <a:r>
              <a:rPr lang="en-US" sz="1200" b="1" baseline="0" dirty="0" smtClean="0"/>
              <a:t>OK</a:t>
            </a:r>
            <a:r>
              <a:rPr lang="en-US" sz="1200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Timing</a:t>
            </a:r>
            <a:r>
              <a:rPr lang="en-US" sz="1200" baseline="0" dirty="0" smtClean="0"/>
              <a:t> group, in the </a:t>
            </a:r>
            <a:r>
              <a:rPr lang="en-US" sz="1200" b="1" baseline="0" dirty="0" smtClean="0"/>
              <a:t>Duration</a:t>
            </a:r>
            <a:r>
              <a:rPr lang="en-US" sz="1200" baseline="0" dirty="0" smtClean="0"/>
              <a:t> list, click </a:t>
            </a:r>
            <a:r>
              <a:rPr lang="en-US" sz="1200" b="1" baseline="0" dirty="0" smtClean="0"/>
              <a:t>01.00</a:t>
            </a:r>
            <a:r>
              <a:rPr lang="en-US" sz="120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Advanced Animation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Add Animation</a:t>
            </a:r>
            <a:r>
              <a:rPr lang="en-US" sz="1200" baseline="0" dirty="0" smtClean="0"/>
              <a:t>, then under </a:t>
            </a:r>
            <a:r>
              <a:rPr lang="en-US" sz="1200" b="1" baseline="0" dirty="0" smtClean="0"/>
              <a:t>Motion Paths</a:t>
            </a:r>
            <a:r>
              <a:rPr lang="en-US" sz="1200" baseline="0" dirty="0" smtClean="0"/>
              <a:t>, click </a:t>
            </a:r>
            <a:r>
              <a:rPr lang="en-US" sz="1200" b="1" baseline="0" dirty="0" smtClean="0"/>
              <a:t>Lines</a:t>
            </a:r>
            <a:r>
              <a:rPr lang="en-US" sz="120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Animation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Effect Options </a:t>
            </a:r>
            <a:r>
              <a:rPr lang="en-US" sz="1200" baseline="0" dirty="0" smtClean="0"/>
              <a:t>and then click </a:t>
            </a:r>
            <a:r>
              <a:rPr lang="en-US" sz="1200" b="1" baseline="0" dirty="0" smtClean="0"/>
              <a:t>Right</a:t>
            </a:r>
            <a:r>
              <a:rPr lang="en-US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slide, right-click the motion path effect, and then click </a:t>
            </a:r>
            <a:r>
              <a:rPr lang="en-US" sz="1200" b="1" baseline="0" dirty="0" smtClean="0"/>
              <a:t>Reverse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Path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Direction</a:t>
            </a:r>
            <a:r>
              <a:rPr lang="en-US" sz="1200" b="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Press and hold CTRL, and then select both animation effects in the </a:t>
            </a:r>
            <a:r>
              <a:rPr lang="en-US" sz="1200" b="1" baseline="0" dirty="0" smtClean="0"/>
              <a:t>Custom Animation </a:t>
            </a:r>
            <a:r>
              <a:rPr lang="en-US" sz="1200" baseline="0" dirty="0" smtClean="0"/>
              <a:t>pane. In the </a:t>
            </a:r>
            <a:r>
              <a:rPr lang="en-US" sz="1200" b="1" baseline="0" dirty="0" smtClean="0"/>
              <a:t>Animation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Effect Options </a:t>
            </a:r>
            <a:r>
              <a:rPr lang="en-US" sz="1200" baseline="0" dirty="0" smtClean="0"/>
              <a:t>and under </a:t>
            </a:r>
            <a:r>
              <a:rPr lang="en-US" sz="1200" b="1" baseline="0" dirty="0" smtClean="0"/>
              <a:t>Sequence</a:t>
            </a:r>
            <a:r>
              <a:rPr lang="en-US" sz="1200" b="0" baseline="0" dirty="0" smtClean="0"/>
              <a:t>,</a:t>
            </a:r>
            <a:r>
              <a:rPr lang="en-US" sz="1200" baseline="0" dirty="0" smtClean="0"/>
              <a:t> click </a:t>
            </a:r>
            <a:r>
              <a:rPr lang="en-US" sz="1200" b="1" baseline="0" dirty="0" smtClean="0"/>
              <a:t>One by one</a:t>
            </a:r>
            <a:r>
              <a:rPr lang="en-US" sz="120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Also in the </a:t>
            </a:r>
            <a:r>
              <a:rPr lang="en-US" sz="1200" b="1" baseline="0" dirty="0" smtClean="0"/>
              <a:t>Animation Pane</a:t>
            </a:r>
            <a:r>
              <a:rPr lang="en-US" sz="1200" baseline="0" dirty="0" smtClean="0"/>
              <a:t>, click the double arrow under each of the animation effects </a:t>
            </a:r>
            <a:r>
              <a:rPr lang="en-US" sz="1200" b="0" i="0" baseline="0" dirty="0" smtClean="0"/>
              <a:t>to expand the contents of the list of effects. </a:t>
            </a:r>
            <a:r>
              <a:rPr lang="en-US" sz="1200" baseline="0" dirty="0" smtClean="0"/>
              <a:t>Press and hold CTRL, and then select the first, second, third, and fourth animation effects (expand effects) in the </a:t>
            </a:r>
            <a:r>
              <a:rPr lang="en-US" sz="1200" b="1" baseline="0" dirty="0" smtClean="0"/>
              <a:t>Custom Animation </a:t>
            </a:r>
            <a:r>
              <a:rPr lang="en-US" sz="1200" baseline="0" dirty="0" smtClean="0"/>
              <a:t>pane. In the </a:t>
            </a:r>
            <a:r>
              <a:rPr lang="en-US" sz="1200" b="1" baseline="0" dirty="0" smtClean="0"/>
              <a:t>Timing</a:t>
            </a:r>
            <a:r>
              <a:rPr lang="en-US" sz="1200" baseline="0" dirty="0" smtClean="0"/>
              <a:t> group,</a:t>
            </a:r>
            <a:r>
              <a:rPr lang="en-US" sz="1200" b="0" baseline="0" dirty="0" smtClean="0"/>
              <a:t> in the </a:t>
            </a:r>
            <a:r>
              <a:rPr lang="en-US" sz="1200" b="1" baseline="0" dirty="0" smtClean="0"/>
              <a:t>Start </a:t>
            </a:r>
            <a:r>
              <a:rPr lang="en-US" sz="1200" baseline="0" dirty="0" smtClean="0"/>
              <a:t>list, select </a:t>
            </a:r>
            <a:r>
              <a:rPr lang="en-US" sz="1200" b="1" baseline="0" dirty="0" smtClean="0"/>
              <a:t>After Previous</a:t>
            </a:r>
            <a:r>
              <a:rPr lang="en-US" sz="1200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Press and hold CTRL, select the fifth, sixth, seventh, and eighth animation effects (right motion paths) in the </a:t>
            </a:r>
            <a:r>
              <a:rPr lang="en-US" sz="1200" b="1" baseline="0" dirty="0" smtClean="0"/>
              <a:t>Animation Pane</a:t>
            </a:r>
            <a:r>
              <a:rPr lang="en-US" sz="1200" baseline="0" dirty="0" smtClean="0"/>
              <a:t>, and then in the </a:t>
            </a:r>
            <a:r>
              <a:rPr lang="en-US" sz="1200" b="1" baseline="0" dirty="0" smtClean="0"/>
              <a:t>Timing</a:t>
            </a:r>
            <a:r>
              <a:rPr lang="en-US" sz="1200" baseline="0" dirty="0" smtClean="0"/>
              <a:t> group, do the following: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Start </a:t>
            </a:r>
            <a:r>
              <a:rPr lang="en-US" sz="1200" baseline="0" dirty="0" smtClean="0"/>
              <a:t>list, click </a:t>
            </a:r>
            <a:r>
              <a:rPr lang="en-US" sz="1200" b="1" baseline="0" dirty="0" smtClean="0"/>
              <a:t>With Previous</a:t>
            </a:r>
            <a:r>
              <a:rPr lang="en-US" sz="1200" b="0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I</a:t>
            </a:r>
            <a:r>
              <a:rPr lang="en-US" sz="1200" b="0" baseline="0" dirty="0" smtClean="0"/>
              <a:t>n the </a:t>
            </a:r>
            <a:r>
              <a:rPr lang="en-US" sz="1200" b="1" baseline="0" dirty="0" smtClean="0"/>
              <a:t>Duration</a:t>
            </a:r>
            <a:r>
              <a:rPr lang="en-US" sz="1200" b="0" baseline="0" dirty="0" smtClean="0"/>
              <a:t> list, click </a:t>
            </a:r>
            <a:r>
              <a:rPr lang="en-US" sz="1200" b="1" baseline="0" dirty="0" smtClean="0"/>
              <a:t>01.00</a:t>
            </a:r>
            <a:r>
              <a:rPr lang="en-US" sz="1200" b="0" baseline="0" dirty="0" smtClean="0"/>
              <a:t>.</a:t>
            </a:r>
          </a:p>
          <a:p>
            <a:pPr marL="228600" indent="-228600">
              <a:buFont typeface="+mj-lt"/>
              <a:buAutoNum type="arabicPeriod" startAt="9"/>
            </a:pPr>
            <a:r>
              <a:rPr lang="en-US" sz="1200" i="0" baseline="0" dirty="0" smtClean="0"/>
              <a:t>Also in the </a:t>
            </a:r>
            <a:r>
              <a:rPr lang="en-US" sz="1200" b="1" i="0" baseline="0" dirty="0" smtClean="0"/>
              <a:t>Custom Animation </a:t>
            </a:r>
            <a:r>
              <a:rPr lang="en-US" sz="1200" i="0" baseline="0" dirty="0" smtClean="0"/>
              <a:t>pane, do the following to reorder the list of effects: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Drag the fifth animation effect </a:t>
            </a:r>
            <a:r>
              <a:rPr lang="en-US" sz="1200" i="0" baseline="0" dirty="0" smtClean="0"/>
              <a:t>(first right motion path) </a:t>
            </a:r>
            <a:r>
              <a:rPr lang="en-US" sz="1200" baseline="0" dirty="0" smtClean="0"/>
              <a:t>until it is second in the list of effects.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Drag the sixth animation effect </a:t>
            </a:r>
            <a:r>
              <a:rPr lang="en-US" sz="1200" i="0" baseline="0" dirty="0" smtClean="0"/>
              <a:t>(second right motion path) </a:t>
            </a:r>
            <a:r>
              <a:rPr lang="en-US" sz="1200" baseline="0" dirty="0" smtClean="0"/>
              <a:t>until it is fourth in the list of effects.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Drag the seventh animation effect </a:t>
            </a:r>
            <a:r>
              <a:rPr lang="en-US" sz="1200" i="0" baseline="0" dirty="0" smtClean="0"/>
              <a:t>(third right motion path) </a:t>
            </a:r>
            <a:r>
              <a:rPr lang="en-US" sz="1200" baseline="0" dirty="0" smtClean="0"/>
              <a:t>until it is sixth in the list of effects.</a:t>
            </a:r>
          </a:p>
          <a:p>
            <a: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 smtClean="0"/>
          </a:p>
          <a:p>
            <a: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 smtClean="0"/>
          </a:p>
          <a:p>
            <a:r>
              <a:rPr lang="en-US" sz="1200" baseline="0" dirty="0" smtClean="0"/>
              <a:t>To reproduce the background effects on this slide, do the following: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Right-click the slide background area,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left pane,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pane,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Radial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Top Right Corner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option from </a:t>
            </a:r>
            <a:r>
              <a:rPr lang="en-US" sz="1200" b="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left)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drop-down list.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Add gradient stop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Remove gradient stop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until two stops appear on the slider,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customize the gradient stops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first stop on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White, Background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first option from the left).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last stop on the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White, Background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1, Darker 35%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(fifth row, first option from the left).</a:t>
            </a:r>
            <a:endParaRPr lang="en-US" sz="1200" dirty="0" smtClean="0"/>
          </a:p>
          <a:p>
            <a:endParaRPr lang="en-US" sz="1400" dirty="0" smtClean="0"/>
          </a:p>
          <a:p>
            <a: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endParaRPr lang="en-US" dirty="0" smtClean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0FE8F6-7FF8-4F36-8A1A-1883AA39C61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284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ung.edu/index.php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2593975"/>
          </a:xfrm>
        </p:spPr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Recreational Trails Program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-76200" y="1922929"/>
            <a:ext cx="5029200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-103094" y="5009029"/>
            <a:ext cx="5029200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29612"/>
            <a:ext cx="4648200" cy="127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19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0838"/>
            <a:ext cx="8229600" cy="868362"/>
          </a:xfrm>
        </p:spPr>
        <p:txBody>
          <a:bodyPr/>
          <a:lstStyle/>
          <a:p>
            <a:r>
              <a:rPr lang="en-US" dirty="0" smtClean="0"/>
              <a:t>Eligibility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76800" y="1798637"/>
            <a:ext cx="4038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Types of Trails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ountain biking</a:t>
            </a:r>
          </a:p>
          <a:p>
            <a:pPr lvl="1"/>
            <a:r>
              <a:rPr lang="en-US" dirty="0" smtClean="0"/>
              <a:t>hiking/walking</a:t>
            </a:r>
          </a:p>
          <a:p>
            <a:pPr lvl="1"/>
            <a:r>
              <a:rPr lang="en-US" dirty="0" smtClean="0"/>
              <a:t>equestrian</a:t>
            </a:r>
          </a:p>
          <a:p>
            <a:pPr lvl="1"/>
            <a:r>
              <a:rPr lang="en-US" dirty="0"/>
              <a:t>o</a:t>
            </a:r>
            <a:r>
              <a:rPr lang="en-US" dirty="0" smtClean="0"/>
              <a:t>ff-highway vehicle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ater trails (canoe/kayak launch)</a:t>
            </a:r>
            <a:endParaRPr lang="en-US" dirty="0"/>
          </a:p>
          <a:p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52600"/>
            <a:ext cx="4038600" cy="4525963"/>
          </a:xfrm>
        </p:spPr>
        <p:txBody>
          <a:bodyPr>
            <a:normAutofit/>
          </a:bodyPr>
          <a:lstStyle/>
          <a:p>
            <a:r>
              <a:rPr lang="en-US" dirty="0"/>
              <a:t>Who is eligible </a:t>
            </a:r>
            <a:r>
              <a:rPr lang="en-US" dirty="0" smtClean="0"/>
              <a:t>to apply for </a:t>
            </a:r>
            <a:r>
              <a:rPr lang="en-US" dirty="0"/>
              <a:t>RTP funds?	</a:t>
            </a:r>
            <a:endParaRPr lang="en-US" dirty="0" smtClean="0"/>
          </a:p>
          <a:p>
            <a:pPr lvl="1"/>
            <a:r>
              <a:rPr lang="en-US" dirty="0" smtClean="0"/>
              <a:t>city governments</a:t>
            </a:r>
          </a:p>
          <a:p>
            <a:pPr lvl="1"/>
            <a:r>
              <a:rPr lang="en-US" dirty="0" smtClean="0"/>
              <a:t>county governments</a:t>
            </a:r>
          </a:p>
          <a:p>
            <a:pPr lvl="1"/>
            <a:r>
              <a:rPr lang="en-US" dirty="0" smtClean="0"/>
              <a:t>federal agencies</a:t>
            </a:r>
          </a:p>
          <a:p>
            <a:pPr lvl="1"/>
            <a:r>
              <a:rPr lang="en-US" dirty="0" smtClean="0"/>
              <a:t>authorized commissions</a:t>
            </a:r>
          </a:p>
          <a:p>
            <a:pPr lvl="1"/>
            <a:r>
              <a:rPr lang="en-US" dirty="0" smtClean="0"/>
              <a:t>state agencies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92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en-US" dirty="0" smtClean="0"/>
              <a:t>80% Cost Share		   20% Match</a:t>
            </a:r>
            <a:endParaRPr lang="en-US" dirty="0"/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381000" y="1447800"/>
            <a:ext cx="4038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8872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Eligible Practices         </a:t>
            </a:r>
            <a:endParaRPr lang="en-US" sz="2700" dirty="0" smtClean="0"/>
          </a:p>
          <a:p>
            <a:pPr lvl="1"/>
            <a:r>
              <a:rPr lang="en-US" dirty="0" smtClean="0">
                <a:solidFill>
                  <a:srgbClr val="E9EBEB"/>
                </a:solidFill>
                <a:cs typeface="Arial" charset="0"/>
              </a:rPr>
              <a:t>Development and rehabilitation of trailside and trailhead facilities</a:t>
            </a:r>
            <a:endParaRPr lang="en-US" dirty="0" smtClean="0">
              <a:solidFill>
                <a:srgbClr val="E9EBEB"/>
              </a:solidFill>
            </a:endParaRPr>
          </a:p>
          <a:p>
            <a:pPr lvl="1"/>
            <a:r>
              <a:rPr lang="en-US" dirty="0" smtClean="0">
                <a:solidFill>
                  <a:srgbClr val="E9EBEB"/>
                </a:solidFill>
                <a:cs typeface="Arial" charset="0"/>
              </a:rPr>
              <a:t>Construction of new trails </a:t>
            </a:r>
          </a:p>
          <a:p>
            <a:pPr lvl="1"/>
            <a:r>
              <a:rPr lang="en-US" dirty="0" smtClean="0">
                <a:cs typeface="Arial" charset="0"/>
              </a:rPr>
              <a:t>Maintenance and restoration of existing trails</a:t>
            </a:r>
            <a:endParaRPr lang="en-US" dirty="0" smtClean="0"/>
          </a:p>
          <a:p>
            <a:pPr lvl="1"/>
            <a:r>
              <a:rPr lang="en-US" dirty="0" smtClean="0">
                <a:cs typeface="Arial" charset="0"/>
              </a:rPr>
              <a:t>Purchase and lease of trail construction and maintenance equipment</a:t>
            </a:r>
          </a:p>
          <a:p>
            <a:pPr lvl="1"/>
            <a:r>
              <a:rPr lang="en-US" dirty="0" smtClean="0">
                <a:solidFill>
                  <a:srgbClr val="E9EBEB"/>
                </a:solidFill>
                <a:cs typeface="Arial" charset="0"/>
              </a:rPr>
              <a:t>Acquisition of easements or property for trails</a:t>
            </a:r>
          </a:p>
          <a:p>
            <a:endParaRPr lang="en-US" dirty="0" smtClean="0">
              <a:solidFill>
                <a:srgbClr val="E9EBEB"/>
              </a:solidFill>
              <a:cs typeface="Arial" charset="0"/>
            </a:endParaRPr>
          </a:p>
          <a:p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800600" y="1447800"/>
            <a:ext cx="4038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8872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Eligible Match Dollars         </a:t>
            </a:r>
            <a:endParaRPr lang="en-US" sz="2700" dirty="0" smtClean="0"/>
          </a:p>
          <a:p>
            <a:pPr lvl="1">
              <a:lnSpc>
                <a:spcPct val="90000"/>
              </a:lnSpc>
            </a:pPr>
            <a:r>
              <a:rPr lang="en-US" dirty="0"/>
              <a:t>Cash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Labor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Materials donated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In-kind services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Land purchase </a:t>
            </a:r>
          </a:p>
          <a:p>
            <a:endParaRPr lang="en-US" dirty="0" smtClean="0">
              <a:solidFill>
                <a:srgbClr val="E9EBEB"/>
              </a:solidFill>
              <a:cs typeface="Arial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0042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Funding Break Down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3200" dirty="0" smtClean="0"/>
              <a:t>$ 100,000  +  $ 25,000  =  $ 125,000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828800" y="2895600"/>
            <a:ext cx="381000" cy="76200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962400" y="2743200"/>
            <a:ext cx="609600" cy="91440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752600" y="37338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80%</a:t>
            </a:r>
            <a:endParaRPr lang="en-US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4343400" y="3777734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2</a:t>
            </a:r>
            <a:r>
              <a:rPr lang="en-US" sz="3600" dirty="0" smtClean="0"/>
              <a:t>0%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2537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garivers.org/images/watertrails_map_altama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590800"/>
            <a:ext cx="2725420" cy="3239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dirty="0" smtClean="0"/>
              <a:t>Trails Education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76400"/>
            <a:ext cx="4040188" cy="44497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RTP legislation permits Georgia to use five percent of its RTP funds for educational efforts.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5181600" y="1066800"/>
            <a:ext cx="3826510" cy="3228796"/>
          </a:xfrm>
        </p:spPr>
        <p:txBody>
          <a:bodyPr/>
          <a:lstStyle/>
          <a:p>
            <a:pPr marL="0" indent="0">
              <a:buNone/>
            </a:pPr>
            <a:r>
              <a:rPr lang="en-US" b="1" i="1" dirty="0" smtClean="0"/>
              <a:t>Trail Maps</a:t>
            </a:r>
          </a:p>
          <a:p>
            <a:pPr marL="0" indent="0">
              <a:buNone/>
            </a:pPr>
            <a:r>
              <a:rPr lang="en-US" dirty="0" smtClean="0"/>
              <a:t>Altamaha River Canoe Trail Map &amp;  Adventure Guide</a:t>
            </a:r>
            <a:endParaRPr lang="en-US" dirty="0"/>
          </a:p>
        </p:txBody>
      </p:sp>
      <p:pic>
        <p:nvPicPr>
          <p:cNvPr id="3076" name="Picture 4" descr="logo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0" y="4516755"/>
            <a:ext cx="42100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7"/>
          <p:cNvSpPr txBox="1">
            <a:spLocks/>
          </p:cNvSpPr>
          <p:nvPr/>
        </p:nvSpPr>
        <p:spPr>
          <a:xfrm>
            <a:off x="497840" y="5105400"/>
            <a:ext cx="4498975" cy="19756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8872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i="1" dirty="0" smtClean="0"/>
              <a:t>Trails Education Program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Trails School &amp; Crew Leader Training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69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Georgia Trails &amp; Greenways Advisory Committee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2578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i="1" dirty="0" smtClean="0">
                <a:solidFill>
                  <a:schemeClr val="tx1"/>
                </a:solidFill>
              </a:rPr>
              <a:t>HIKERS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>Nancy </a:t>
            </a:r>
            <a:r>
              <a:rPr lang="en-US" dirty="0" err="1"/>
              <a:t>Lovingood</a:t>
            </a:r>
            <a:r>
              <a:rPr lang="en-US" dirty="0"/>
              <a:t> - </a:t>
            </a:r>
            <a:r>
              <a:rPr lang="en-US" i="1" dirty="0"/>
              <a:t>Georgia Appalachian Trail Club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Second position vacant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i="1" dirty="0" smtClean="0">
                <a:solidFill>
                  <a:schemeClr val="tx1"/>
                </a:solidFill>
              </a:rPr>
              <a:t>BICYCLISTS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>Keith Owen - </a:t>
            </a:r>
            <a:r>
              <a:rPr lang="en-US" i="1" dirty="0"/>
              <a:t>Southern Off-Road Bicycle Association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Second position vacant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i="1" dirty="0">
                <a:solidFill>
                  <a:schemeClr val="tx1"/>
                </a:solidFill>
              </a:rPr>
              <a:t>OFF-ROAD VEHICLE </a:t>
            </a:r>
            <a:r>
              <a:rPr lang="en-US" i="1" dirty="0" smtClean="0">
                <a:solidFill>
                  <a:schemeClr val="tx1"/>
                </a:solidFill>
              </a:rPr>
              <a:t>USERS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>Dave Logan - </a:t>
            </a:r>
            <a:r>
              <a:rPr lang="en-US" i="1" dirty="0"/>
              <a:t>Southern Four Wheel Drive </a:t>
            </a:r>
            <a:r>
              <a:rPr lang="en-US" i="1" dirty="0" err="1"/>
              <a:t>Assocation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Bruce </a:t>
            </a:r>
            <a:r>
              <a:rPr lang="en-US" dirty="0" err="1"/>
              <a:t>Dreher</a:t>
            </a:r>
            <a:r>
              <a:rPr lang="en-US" dirty="0"/>
              <a:t> - </a:t>
            </a:r>
            <a:r>
              <a:rPr lang="en-US" i="1" dirty="0"/>
              <a:t>Georgia Recreational Trail Riders Association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798637"/>
            <a:ext cx="4038600" cy="437356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i="1" dirty="0" smtClean="0">
                <a:solidFill>
                  <a:schemeClr val="tx1"/>
                </a:solidFill>
              </a:rPr>
              <a:t>EQUESTRIANS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>Larry Wheat - </a:t>
            </a:r>
            <a:r>
              <a:rPr lang="en-US" i="1" dirty="0"/>
              <a:t>Back Country Horsemen of North Georgia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Debbie Crowe - </a:t>
            </a:r>
            <a:r>
              <a:rPr lang="en-US" i="1" dirty="0"/>
              <a:t>Chattahoochee Trail Horse Association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i="1" dirty="0">
                <a:solidFill>
                  <a:schemeClr val="tx1"/>
                </a:solidFill>
              </a:rPr>
              <a:t>WATER TRAIL </a:t>
            </a:r>
            <a:r>
              <a:rPr lang="en-US" i="1" dirty="0" smtClean="0">
                <a:solidFill>
                  <a:schemeClr val="tx1"/>
                </a:solidFill>
              </a:rPr>
              <a:t>USERS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>Dan </a:t>
            </a:r>
            <a:r>
              <a:rPr lang="en-US" dirty="0" err="1"/>
              <a:t>MacIntyre</a:t>
            </a:r>
            <a:r>
              <a:rPr lang="en-US" dirty="0"/>
              <a:t>, </a:t>
            </a:r>
            <a:r>
              <a:rPr lang="en-US" i="1" dirty="0"/>
              <a:t>Georgia Canoe Association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i="1" dirty="0">
                <a:solidFill>
                  <a:schemeClr val="tx1"/>
                </a:solidFill>
              </a:rPr>
              <a:t>GREENWAYS </a:t>
            </a:r>
            <a:r>
              <a:rPr lang="en-US" i="1" dirty="0" smtClean="0">
                <a:solidFill>
                  <a:schemeClr val="tx1"/>
                </a:solidFill>
              </a:rPr>
              <a:t>USERS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>Greta </a:t>
            </a:r>
            <a:r>
              <a:rPr lang="en-US" dirty="0" err="1"/>
              <a:t>DeMayo</a:t>
            </a:r>
            <a:r>
              <a:rPr lang="en-US" dirty="0"/>
              <a:t> - </a:t>
            </a:r>
            <a:r>
              <a:rPr lang="en-US" i="1" dirty="0"/>
              <a:t>Fulton County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Carlton E. Harris - </a:t>
            </a:r>
            <a:r>
              <a:rPr lang="en-US" i="1" dirty="0"/>
              <a:t>Lumpkin County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Third position vacant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1071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sz="3600" b="1" kern="1200" cap="none" spc="5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Georgia Recreational Trails Program </a:t>
            </a:r>
          </a:p>
          <a:p>
            <a:r>
              <a:rPr lang="en-US" sz="2500" dirty="0" smtClean="0"/>
              <a:t>Grant Cycle</a:t>
            </a:r>
            <a:endParaRPr lang="en-US" sz="2500" dirty="0"/>
          </a:p>
        </p:txBody>
      </p:sp>
      <p:sp>
        <p:nvSpPr>
          <p:cNvPr id="2" name="TextBox 1"/>
          <p:cNvSpPr txBox="1"/>
          <p:nvPr/>
        </p:nvSpPr>
        <p:spPr>
          <a:xfrm>
            <a:off x="609600" y="1981200"/>
            <a:ext cx="7696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August</a:t>
            </a:r>
          </a:p>
          <a:p>
            <a:r>
              <a:rPr lang="en-US" dirty="0"/>
              <a:t>	</a:t>
            </a:r>
            <a:r>
              <a:rPr lang="en-US" dirty="0" smtClean="0"/>
              <a:t>Pre Application Workshops</a:t>
            </a:r>
          </a:p>
          <a:p>
            <a:endParaRPr lang="en-US" dirty="0" smtClean="0"/>
          </a:p>
          <a:p>
            <a:r>
              <a:rPr lang="en-US" b="1" dirty="0" smtClean="0"/>
              <a:t>November</a:t>
            </a:r>
          </a:p>
          <a:p>
            <a:r>
              <a:rPr lang="en-US" dirty="0"/>
              <a:t>	</a:t>
            </a:r>
            <a:r>
              <a:rPr lang="en-US" dirty="0" smtClean="0"/>
              <a:t>Applications Due (end of month)</a:t>
            </a:r>
          </a:p>
          <a:p>
            <a:endParaRPr lang="en-US" dirty="0" smtClean="0"/>
          </a:p>
          <a:p>
            <a:r>
              <a:rPr lang="en-US" b="1" dirty="0" smtClean="0"/>
              <a:t>December – January</a:t>
            </a:r>
          </a:p>
          <a:p>
            <a:r>
              <a:rPr lang="en-US" dirty="0"/>
              <a:t>	</a:t>
            </a:r>
            <a:r>
              <a:rPr lang="en-US" dirty="0" smtClean="0"/>
              <a:t>Application Review and Ranking</a:t>
            </a:r>
          </a:p>
          <a:p>
            <a:endParaRPr lang="en-US" dirty="0" smtClean="0"/>
          </a:p>
          <a:p>
            <a:r>
              <a:rPr lang="en-US" b="1" dirty="0" smtClean="0"/>
              <a:t>March</a:t>
            </a:r>
          </a:p>
          <a:p>
            <a:r>
              <a:rPr lang="en-US" dirty="0"/>
              <a:t>	</a:t>
            </a:r>
            <a:r>
              <a:rPr lang="en-US" dirty="0" smtClean="0"/>
              <a:t>Grant Awards Announced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0892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Ranking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Motorized/Non-motorized</a:t>
            </a:r>
          </a:p>
          <a:p>
            <a:r>
              <a:rPr lang="en-US" dirty="0" smtClean="0"/>
              <a:t>Single/Multi-use</a:t>
            </a:r>
          </a:p>
          <a:p>
            <a:r>
              <a:rPr lang="en-US" dirty="0" smtClean="0"/>
              <a:t>Mileage</a:t>
            </a:r>
          </a:p>
          <a:p>
            <a:r>
              <a:rPr lang="en-US" dirty="0" smtClean="0"/>
              <a:t>Location</a:t>
            </a:r>
          </a:p>
          <a:p>
            <a:r>
              <a:rPr lang="en-US" dirty="0" smtClean="0"/>
              <a:t>Budget</a:t>
            </a:r>
          </a:p>
          <a:p>
            <a:r>
              <a:rPr lang="en-US" dirty="0" smtClean="0"/>
              <a:t>Partnerships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Location in relation to greenway corridor, </a:t>
            </a:r>
            <a:r>
              <a:rPr lang="en-US" dirty="0" err="1" smtClean="0"/>
              <a:t>greenspace</a:t>
            </a:r>
            <a:r>
              <a:rPr lang="en-US" dirty="0" smtClean="0"/>
              <a:t>, recreation park</a:t>
            </a:r>
          </a:p>
          <a:p>
            <a:r>
              <a:rPr lang="en-US" dirty="0" smtClean="0"/>
              <a:t>Minimize impact to the natural environment</a:t>
            </a:r>
          </a:p>
          <a:p>
            <a:r>
              <a:rPr lang="en-US" dirty="0" smtClean="0"/>
              <a:t>Trail use by persons with disabilities</a:t>
            </a:r>
          </a:p>
          <a:p>
            <a:r>
              <a:rPr lang="en-US" dirty="0" smtClean="0"/>
              <a:t>New recreational opportunities </a:t>
            </a:r>
          </a:p>
          <a:p>
            <a:r>
              <a:rPr lang="en-US" dirty="0" smtClean="0"/>
              <a:t>Project’s response to local comprehensive plan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6054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Award Winners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Awards Announced</a:t>
            </a:r>
          </a:p>
          <a:p>
            <a:r>
              <a:rPr lang="en-US" dirty="0" smtClean="0"/>
              <a:t>Financial Meeting</a:t>
            </a:r>
          </a:p>
          <a:p>
            <a:r>
              <a:rPr lang="en-US" dirty="0" smtClean="0"/>
              <a:t>Notice to Proceed</a:t>
            </a:r>
          </a:p>
          <a:p>
            <a:r>
              <a:rPr lang="en-US" dirty="0" smtClean="0"/>
              <a:t>Submit Quarterly Progress Reports</a:t>
            </a:r>
          </a:p>
          <a:p>
            <a:r>
              <a:rPr lang="en-US" dirty="0" smtClean="0"/>
              <a:t>Inspections</a:t>
            </a:r>
          </a:p>
          <a:p>
            <a:r>
              <a:rPr lang="en-US" dirty="0" smtClean="0"/>
              <a:t>Acknowledgement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391" y="1524000"/>
            <a:ext cx="4011245" cy="4481485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226558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Coweta County</a:t>
            </a:r>
            <a:br>
              <a:rPr lang="en-US" dirty="0" smtClean="0"/>
            </a:br>
            <a:r>
              <a:rPr lang="en-US" dirty="0" smtClean="0"/>
              <a:t>Brown’s Mill Battlefield Trail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Funded FY2010 </a:t>
            </a:r>
            <a:endParaRPr lang="en-US" sz="2000" dirty="0" smtClean="0"/>
          </a:p>
          <a:p>
            <a:pPr lvl="1"/>
            <a:r>
              <a:rPr lang="en-US" dirty="0" smtClean="0"/>
              <a:t>0.85 miles new trail construction</a:t>
            </a:r>
          </a:p>
          <a:p>
            <a:pPr lvl="1"/>
            <a:r>
              <a:rPr lang="en-US" dirty="0" smtClean="0"/>
              <a:t>pavilion</a:t>
            </a:r>
          </a:p>
          <a:p>
            <a:pPr lvl="1"/>
            <a:r>
              <a:rPr lang="en-US" dirty="0" smtClean="0"/>
              <a:t>parking lot</a:t>
            </a:r>
          </a:p>
          <a:p>
            <a:pPr lvl="1"/>
            <a:r>
              <a:rPr lang="en-US" dirty="0" smtClean="0"/>
              <a:t>bike racks</a:t>
            </a:r>
          </a:p>
          <a:p>
            <a:pPr lvl="1"/>
            <a:r>
              <a:rPr lang="en-US" dirty="0" smtClean="0"/>
              <a:t>benches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525963"/>
          </a:xfrm>
        </p:spPr>
        <p:txBody>
          <a:bodyPr/>
          <a:lstStyle/>
          <a:p>
            <a:r>
              <a:rPr lang="en-US" dirty="0" smtClean="0"/>
              <a:t>Site of the Battle of Brown’s Mill </a:t>
            </a:r>
          </a:p>
          <a:p>
            <a:pPr lvl="1"/>
            <a:r>
              <a:rPr lang="en-US" dirty="0" smtClean="0"/>
              <a:t>Civil War cavalry battle July 30, 1864</a:t>
            </a:r>
          </a:p>
          <a:p>
            <a:r>
              <a:rPr lang="en-US" dirty="0" smtClean="0"/>
              <a:t>Partnered with local Boy Scout Troops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28600" y="4876800"/>
            <a:ext cx="8001000" cy="1401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8872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Timeline </a:t>
            </a:r>
            <a:endParaRPr lang="en-US" sz="2000" dirty="0" smtClean="0"/>
          </a:p>
          <a:p>
            <a:pPr marL="365760" lvl="1" indent="0">
              <a:buNone/>
            </a:pPr>
            <a:r>
              <a:rPr lang="en-US" dirty="0" smtClean="0"/>
              <a:t>Contract Agreement September 2011</a:t>
            </a:r>
          </a:p>
          <a:p>
            <a:pPr marL="365760" lvl="1" indent="0">
              <a:buNone/>
            </a:pPr>
            <a:r>
              <a:rPr lang="en-US" dirty="0" smtClean="0"/>
              <a:t>Final Inspection December 2013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5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Coweta County</a:t>
            </a:r>
            <a:br>
              <a:rPr lang="en-US" dirty="0"/>
            </a:br>
            <a:r>
              <a:rPr lang="en-US" dirty="0"/>
              <a:t>Brown’s Mill Battlefield Trail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00400" y="1600200"/>
            <a:ext cx="2971800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u="sng" dirty="0"/>
              <a:t>Matching Funds</a:t>
            </a:r>
          </a:p>
          <a:p>
            <a:r>
              <a:rPr lang="en-US" dirty="0" smtClean="0"/>
              <a:t>County Employee Labor</a:t>
            </a:r>
          </a:p>
          <a:p>
            <a:r>
              <a:rPr lang="en-US" dirty="0" smtClean="0"/>
              <a:t>County Equipment (clearing/grading)</a:t>
            </a:r>
          </a:p>
          <a:p>
            <a:r>
              <a:rPr lang="en-US" dirty="0" smtClean="0"/>
              <a:t>Slate stone &amp; granite dust</a:t>
            </a:r>
          </a:p>
          <a:p>
            <a:r>
              <a:rPr lang="en-US" dirty="0" smtClean="0"/>
              <a:t>Landscaping/grass</a:t>
            </a:r>
          </a:p>
          <a:p>
            <a:pPr marL="0" indent="0">
              <a:buNone/>
            </a:pPr>
            <a:r>
              <a:rPr lang="en-US" dirty="0" smtClean="0"/>
              <a:t>Total: $ 75,600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2971800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u="sng" dirty="0" smtClean="0"/>
              <a:t>Grant Funds</a:t>
            </a:r>
          </a:p>
          <a:p>
            <a:r>
              <a:rPr lang="en-US" dirty="0" smtClean="0"/>
              <a:t>Design &amp; Engineering</a:t>
            </a:r>
          </a:p>
          <a:p>
            <a:r>
              <a:rPr lang="en-US" dirty="0" smtClean="0"/>
              <a:t>Interpretive Trail Markers</a:t>
            </a:r>
          </a:p>
          <a:p>
            <a:r>
              <a:rPr lang="en-US" dirty="0" smtClean="0"/>
              <a:t>Construction Contract</a:t>
            </a:r>
          </a:p>
          <a:p>
            <a:pPr marL="0" indent="0">
              <a:buNone/>
            </a:pPr>
            <a:r>
              <a:rPr lang="en-US" dirty="0" smtClean="0"/>
              <a:t>Total: $ 100,000</a:t>
            </a: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6085609" y="1600200"/>
            <a:ext cx="275359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8872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600" u="sng" dirty="0" smtClean="0"/>
              <a:t>Matching Cash</a:t>
            </a:r>
          </a:p>
          <a:p>
            <a:r>
              <a:rPr lang="en-US" sz="2600" dirty="0" smtClean="0"/>
              <a:t>Design &amp; Engineering</a:t>
            </a:r>
          </a:p>
          <a:p>
            <a:r>
              <a:rPr lang="en-US" sz="2600" dirty="0" smtClean="0"/>
              <a:t>Benches</a:t>
            </a:r>
          </a:p>
          <a:p>
            <a:r>
              <a:rPr lang="en-US" sz="2600" dirty="0" smtClean="0"/>
              <a:t>Entrance Gate</a:t>
            </a:r>
          </a:p>
          <a:p>
            <a:r>
              <a:rPr lang="en-US" sz="2600" dirty="0" smtClean="0"/>
              <a:t>Erosion Control</a:t>
            </a:r>
          </a:p>
          <a:p>
            <a:pPr marL="0" indent="0">
              <a:buFont typeface="Arial" pitchFamily="34" charset="0"/>
              <a:buNone/>
            </a:pPr>
            <a:r>
              <a:rPr lang="en-US" sz="2600" dirty="0" smtClean="0"/>
              <a:t>Total: $ 26,000</a:t>
            </a:r>
            <a:endParaRPr lang="en-US" sz="2600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5715000"/>
            <a:ext cx="7696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Grant Funds				  In-Kind</a:t>
            </a:r>
          </a:p>
          <a:p>
            <a:r>
              <a:rPr lang="en-US" sz="2800" b="1" dirty="0" smtClean="0"/>
              <a:t>   49%				    51%</a:t>
            </a:r>
            <a:endParaRPr lang="en-US" sz="2800" b="1" dirty="0"/>
          </a:p>
          <a:p>
            <a:endParaRPr lang="en-US" dirty="0"/>
          </a:p>
        </p:txBody>
      </p:sp>
      <p:sp>
        <p:nvSpPr>
          <p:cNvPr id="8" name="Down Arrow 7"/>
          <p:cNvSpPr/>
          <p:nvPr/>
        </p:nvSpPr>
        <p:spPr>
          <a:xfrm>
            <a:off x="5867400" y="5181600"/>
            <a:ext cx="4572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1295400" y="5181600"/>
            <a:ext cx="4572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76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4888964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Benefits of </a:t>
            </a:r>
            <a:br>
              <a:rPr lang="en-US" dirty="0" smtClean="0"/>
            </a:br>
            <a:r>
              <a:rPr lang="en-US" dirty="0" smtClean="0"/>
              <a:t>Recreational Trails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05000"/>
            <a:ext cx="4648200" cy="3763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1. </a:t>
            </a:r>
            <a:r>
              <a:rPr lang="en-US" b="1" dirty="0"/>
              <a:t>Good for the mind.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</a:t>
            </a:r>
            <a:r>
              <a:rPr lang="en-US" dirty="0"/>
              <a:t>. </a:t>
            </a:r>
            <a:r>
              <a:rPr lang="en-US" b="1" dirty="0"/>
              <a:t>Good for the body. </a:t>
            </a:r>
            <a:endParaRPr lang="en-US" b="1" dirty="0" smtClean="0"/>
          </a:p>
          <a:p>
            <a:pPr marL="0" indent="0">
              <a:buNone/>
            </a:pPr>
            <a:r>
              <a:rPr lang="en-US" dirty="0" smtClean="0"/>
              <a:t>3. </a:t>
            </a:r>
            <a:r>
              <a:rPr lang="en-US" b="1" dirty="0" smtClean="0"/>
              <a:t>Positively impacts </a:t>
            </a:r>
            <a:r>
              <a:rPr lang="en-US" b="1" dirty="0"/>
              <a:t>your social life. </a:t>
            </a:r>
            <a:endParaRPr lang="en-US" b="1" dirty="0" smtClean="0"/>
          </a:p>
          <a:p>
            <a:pPr marL="0" indent="0">
              <a:buNone/>
            </a:pPr>
            <a:r>
              <a:rPr lang="en-US" dirty="0" smtClean="0"/>
              <a:t>4</a:t>
            </a:r>
            <a:r>
              <a:rPr lang="en-US" dirty="0"/>
              <a:t>. </a:t>
            </a:r>
            <a:r>
              <a:rPr lang="en-US" b="1" dirty="0"/>
              <a:t>Good for the economy.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5. </a:t>
            </a:r>
            <a:r>
              <a:rPr lang="en-US" b="1" dirty="0"/>
              <a:t>Great for the great outdoors.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63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2699824"/>
              </p:ext>
            </p:extLst>
          </p:nvPr>
        </p:nvGraphicFramePr>
        <p:xfrm>
          <a:off x="533400" y="838200"/>
          <a:ext cx="80010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Straight Arrow Connector 3"/>
          <p:cNvCxnSpPr/>
          <p:nvPr/>
        </p:nvCxnSpPr>
        <p:spPr>
          <a:xfrm>
            <a:off x="7696200" y="990600"/>
            <a:ext cx="381000" cy="838200"/>
          </a:xfrm>
          <a:prstGeom prst="straightConnector1">
            <a:avLst/>
          </a:prstGeom>
          <a:ln w="3492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858000" y="545068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$ 3,442,026</a:t>
            </a:r>
            <a:endParaRPr lang="en-US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6577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9440" y="2743200"/>
            <a:ext cx="7045960" cy="1143000"/>
          </a:xfrm>
        </p:spPr>
        <p:txBody>
          <a:bodyPr/>
          <a:lstStyle/>
          <a:p>
            <a:r>
              <a:rPr lang="en-US" dirty="0" smtClean="0"/>
              <a:t>Get Outdoors Georgia!</a:t>
            </a:r>
            <a:endParaRPr lang="en-US" dirty="0"/>
          </a:p>
        </p:txBody>
      </p:sp>
      <p:pic>
        <p:nvPicPr>
          <p:cNvPr id="2050" name="Picture 2" descr="http://gastateparks.org/Content/Georgia/parks/GOGeorgia/GOGA_resources/Go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40" y="473978"/>
            <a:ext cx="1064260" cy="897622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georgiamagazine.org/anonymous/upload/GOPH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44910"/>
            <a:ext cx="1143000" cy="1460090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0740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Recreational Trails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8001000" cy="4297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 Recreational Trails Program (RTP) provides funds to the States to develop and maintain recreational trails and trail-related facilities for </a:t>
            </a:r>
            <a:r>
              <a:rPr lang="en-US" dirty="0" err="1" smtClean="0"/>
              <a:t>nonmotorized</a:t>
            </a:r>
            <a:r>
              <a:rPr lang="en-US" dirty="0" smtClean="0"/>
              <a:t> and motorized recreational trail uses. </a:t>
            </a:r>
          </a:p>
          <a:p>
            <a:pPr marL="0" indent="0">
              <a:buNone/>
            </a:pPr>
            <a:r>
              <a:rPr lang="en-US" sz="1900" b="1" dirty="0" smtClean="0"/>
              <a:t>(</a:t>
            </a:r>
            <a:r>
              <a:rPr lang="en-US" sz="1900" b="1" dirty="0"/>
              <a:t>www.fhwa.dot.gov/environment/recreational_trails/)</a:t>
            </a:r>
          </a:p>
          <a:p>
            <a:endParaRPr lang="en-US" dirty="0"/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381000" y="4953000"/>
            <a:ext cx="8534400" cy="175432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sz="3600" b="1" kern="1200" cap="none" spc="5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 smtClean="0"/>
              <a:t>RTP Goal: To encourage all kinds of trail enthusiasts to work together to provide a wide variety of recreational trail opportunities.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89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86000"/>
            <a:ext cx="8077200" cy="3840163"/>
          </a:xfrm>
        </p:spPr>
        <p:txBody>
          <a:bodyPr/>
          <a:lstStyle/>
          <a:p>
            <a:r>
              <a:rPr lang="en-US" dirty="0" smtClean="0"/>
              <a:t>1991 ISTEA </a:t>
            </a:r>
            <a:r>
              <a:rPr lang="en-US" sz="1600" b="1" dirty="0"/>
              <a:t>Intermodal Surface Transportation Efficiency </a:t>
            </a:r>
            <a:r>
              <a:rPr lang="en-US" sz="1600" b="1" dirty="0" smtClean="0"/>
              <a:t>Act</a:t>
            </a:r>
          </a:p>
          <a:p>
            <a:endParaRPr lang="en-US" sz="1400" b="1" dirty="0"/>
          </a:p>
          <a:p>
            <a:r>
              <a:rPr lang="da-DK" dirty="0" smtClean="0"/>
              <a:t>1998 TEA-21 </a:t>
            </a:r>
            <a:r>
              <a:rPr lang="en-US" sz="1600" b="1" dirty="0"/>
              <a:t>Transportation Equity Act for the 21</a:t>
            </a:r>
            <a:r>
              <a:rPr lang="en-US" sz="1600" b="1" baseline="30000" dirty="0"/>
              <a:t>st</a:t>
            </a:r>
            <a:r>
              <a:rPr lang="en-US" sz="1600" b="1" dirty="0"/>
              <a:t> </a:t>
            </a:r>
            <a:r>
              <a:rPr lang="en-US" sz="1600" b="1" dirty="0" smtClean="0"/>
              <a:t>Century</a:t>
            </a:r>
          </a:p>
          <a:p>
            <a:endParaRPr lang="en-US" sz="1600" b="1" dirty="0"/>
          </a:p>
          <a:p>
            <a:r>
              <a:rPr lang="en-US" dirty="0" smtClean="0"/>
              <a:t>2005 SAFTEA-LU </a:t>
            </a:r>
            <a:r>
              <a:rPr lang="en-US" sz="1600" b="1" dirty="0"/>
              <a:t>Safe, Accountable, Flexible, Efficient Transportation Equity Act: A Legacy for Users</a:t>
            </a:r>
            <a:endParaRPr lang="da-DK" sz="1600" b="1" dirty="0"/>
          </a:p>
          <a:p>
            <a:endParaRPr lang="da-DK" sz="1600" dirty="0"/>
          </a:p>
          <a:p>
            <a:r>
              <a:rPr lang="da-DK" dirty="0" smtClean="0"/>
              <a:t>2012 MAP-21 </a:t>
            </a:r>
            <a:r>
              <a:rPr lang="da-DK" sz="1600" b="1" dirty="0"/>
              <a:t>Moving Ahead for Progress in the 21st </a:t>
            </a:r>
            <a:r>
              <a:rPr lang="da-DK" sz="1600" b="1" dirty="0" smtClean="0"/>
              <a:t>Century </a:t>
            </a:r>
            <a:r>
              <a:rPr lang="da-DK" sz="1600" dirty="0" smtClean="0"/>
              <a:t>(expires September 30,2014)</a:t>
            </a:r>
            <a:endParaRPr lang="da-DK" sz="1600" b="1" dirty="0"/>
          </a:p>
          <a:p>
            <a:endParaRPr lang="da-DK" dirty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295400"/>
            <a:ext cx="86106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8872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US" sz="2000" dirty="0" smtClean="0"/>
              <a:t>1990 Congress makes major shift in surface transportation policy, now pedestrian and bicycle facilities are eligible for federal-aid highway funds.</a:t>
            </a:r>
          </a:p>
        </p:txBody>
      </p:sp>
    </p:spTree>
    <p:extLst>
      <p:ext uri="{BB962C8B-B14F-4D97-AF65-F5344CB8AC3E}">
        <p14:creationId xmlns:p14="http://schemas.microsoft.com/office/powerpoint/2010/main" val="2616466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U.S. Highway Trust Fund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1"/>
            <a:ext cx="8077200" cy="2286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   A </a:t>
            </a:r>
            <a:r>
              <a:rPr lang="en-US" dirty="0">
                <a:solidFill>
                  <a:schemeClr val="tx1"/>
                </a:solidFill>
              </a:rPr>
              <a:t>transportation fund which receives money from a </a:t>
            </a:r>
            <a:r>
              <a:rPr lang="en-US" u="sng" dirty="0">
                <a:solidFill>
                  <a:schemeClr val="tx1"/>
                </a:solidFill>
              </a:rPr>
              <a:t>federal fuel tax</a:t>
            </a:r>
            <a:r>
              <a:rPr lang="en-US" dirty="0">
                <a:solidFill>
                  <a:schemeClr val="tx1"/>
                </a:solidFill>
              </a:rPr>
              <a:t> of 18.3 cents per gallon on gasoline and 24.4 cents per gallon of diesel fuel and related excise </a:t>
            </a:r>
            <a:r>
              <a:rPr lang="en-US" dirty="0" smtClean="0">
                <a:solidFill>
                  <a:schemeClr val="tx1"/>
                </a:solidFill>
              </a:rPr>
              <a:t>taxes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06400" y="4419600"/>
            <a:ext cx="78232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sz="3600" b="1" kern="1200" cap="none" spc="5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RTP operates on the “user-pay/user-benefit” philosophy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24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Computer 2.0\AppData\Local\Microsoft\Windows\Temporary Internet Files\Content.IE5\C6QR12KA\MC90032696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04800"/>
            <a:ext cx="8001000" cy="4876800"/>
          </a:xfrm>
          <a:prstGeom prst="rect">
            <a:avLst/>
          </a:prstGeom>
          <a:noFill/>
        </p:spPr>
      </p:pic>
      <p:sp>
        <p:nvSpPr>
          <p:cNvPr id="6" name="Title 1"/>
          <p:cNvSpPr>
            <a:spLocks noGrp="1"/>
          </p:cNvSpPr>
          <p:nvPr>
            <p:ph sz="half" idx="1"/>
          </p:nvPr>
        </p:nvSpPr>
        <p:spPr>
          <a:xfrm>
            <a:off x="1066800" y="4724400"/>
            <a:ext cx="2895600" cy="1858963"/>
          </a:xfrm>
        </p:spPr>
        <p:txBody>
          <a:bodyPr>
            <a:normAutofit fontScale="90000" lnSpcReduction="20000"/>
          </a:bodyPr>
          <a:lstStyle/>
          <a:p>
            <a:pPr marL="0" indent="0" algn="ctr">
              <a:buNone/>
            </a:pPr>
            <a:r>
              <a:rPr lang="en-US" sz="4000" dirty="0" smtClean="0"/>
              <a:t>50%</a:t>
            </a:r>
            <a:br>
              <a:rPr lang="en-US" sz="4000" dirty="0" smtClean="0"/>
            </a:br>
            <a:r>
              <a:rPr lang="en-US" sz="4000" dirty="0" smtClean="0"/>
              <a:t>Distributed</a:t>
            </a:r>
            <a:br>
              <a:rPr lang="en-US" sz="4000" dirty="0" smtClean="0"/>
            </a:br>
            <a:r>
              <a:rPr lang="en-US" sz="4000" dirty="0" smtClean="0"/>
              <a:t>Equally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7" name="Title 1"/>
          <p:cNvSpPr txBox="1">
            <a:spLocks noGrp="1"/>
          </p:cNvSpPr>
          <p:nvPr>
            <p:ph sz="half" idx="2"/>
          </p:nvPr>
        </p:nvSpPr>
        <p:spPr>
          <a:xfrm>
            <a:off x="4267200" y="4770437"/>
            <a:ext cx="4038600" cy="19351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DFE6D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50%</a:t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DFE6D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DFE6D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Based Upon Fuel Use in Each State</a:t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DFE6D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DFE6D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447800" y="1981200"/>
            <a:ext cx="64008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8872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US" i="1" dirty="0" smtClean="0">
                <a:solidFill>
                  <a:srgbClr val="4076EE"/>
                </a:solidFill>
              </a:rPr>
              <a:t>Since 1991, the Recreational Trails Program has received over $915 million in federal funding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056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57890598"/>
              </p:ext>
            </p:extLst>
          </p:nvPr>
        </p:nvGraphicFramePr>
        <p:xfrm>
          <a:off x="228600" y="457200"/>
          <a:ext cx="8763000" cy="609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4512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dirty="0" smtClean="0"/>
              <a:t>All About RTP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676400"/>
            <a:ext cx="6858000" cy="4525963"/>
          </a:xfrm>
        </p:spPr>
        <p:txBody>
          <a:bodyPr/>
          <a:lstStyle/>
          <a:p>
            <a:r>
              <a:rPr lang="en-US" dirty="0"/>
              <a:t>Federal </a:t>
            </a:r>
            <a:r>
              <a:rPr lang="en-US" dirty="0" smtClean="0"/>
              <a:t>Highway </a:t>
            </a:r>
            <a:r>
              <a:rPr lang="en-US" dirty="0"/>
              <a:t>Administration provides </a:t>
            </a:r>
            <a:r>
              <a:rPr lang="en-US" dirty="0" smtClean="0"/>
              <a:t>funds </a:t>
            </a:r>
            <a:r>
              <a:rPr lang="en-US" dirty="0"/>
              <a:t>and guidance, but each </a:t>
            </a:r>
            <a:r>
              <a:rPr lang="en-US" dirty="0" smtClean="0"/>
              <a:t>state </a:t>
            </a:r>
            <a:r>
              <a:rPr lang="en-US" dirty="0"/>
              <a:t>administers its own </a:t>
            </a:r>
            <a:r>
              <a:rPr lang="en-US" dirty="0" smtClean="0"/>
              <a:t>program</a:t>
            </a:r>
          </a:p>
          <a:p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/>
              <a:t>States required to use RTP project funds according to </a:t>
            </a:r>
            <a:r>
              <a:rPr lang="en-US" dirty="0" smtClean="0"/>
              <a:t>a legislative formula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37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042327831"/>
              </p:ext>
            </p:extLst>
          </p:nvPr>
        </p:nvGraphicFramePr>
        <p:xfrm>
          <a:off x="990600" y="1041400"/>
          <a:ext cx="7162800" cy="477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707806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F4EAD3-1682-4678-A02B-7707F22B1C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graphicEl>
                                              <a:dgm id="{51F4EAD3-1682-4678-A02B-7707F22B1C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51F4EAD3-1682-4678-A02B-7707F22B1C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51F4EAD3-1682-4678-A02B-7707F22B1C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graphicEl>
                                              <a:dgm id="{51F4EAD3-1682-4678-A02B-7707F22B1C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2BCEA4B-0890-4220-9556-1CDDFB0A45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>
                                            <p:graphicEl>
                                              <a:dgm id="{22BCEA4B-0890-4220-9556-1CDDFB0A45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7BA93AC-D3AD-4B28-9115-39B8C4A3C7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graphicEl>
                                              <a:dgm id="{87BA93AC-D3AD-4B28-9115-39B8C4A3C7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graphicEl>
                                              <a:dgm id="{87BA93AC-D3AD-4B28-9115-39B8C4A3C7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graphicEl>
                                              <a:dgm id="{87BA93AC-D3AD-4B28-9115-39B8C4A3C7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65DC621-B2C0-4549-964A-6C5A16796B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graphicEl>
                                              <a:dgm id="{165DC621-B2C0-4549-964A-6C5A16796B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3E94016-D3A5-4FCE-8301-70944FF87E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63E94016-D3A5-4FCE-8301-70944FF87E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351FE39-4179-4DB3-94A8-84EFD15243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graphicEl>
                                              <a:dgm id="{2351FE39-4179-4DB3-94A8-84EFD15243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graphicEl>
                                              <a:dgm id="{2351FE39-4179-4DB3-94A8-84EFD15243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graphicEl>
                                              <a:dgm id="{2351FE39-4179-4DB3-94A8-84EFD15243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BE2FF25-E3C6-4F63-A072-FBDC9C3F6B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graphicEl>
                                              <a:dgm id="{0BE2FF25-E3C6-4F63-A072-FBDC9C3F6B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D3DC158-D5CF-44D3-AC74-FD003E28D7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dgm id="{9D3DC158-D5CF-44D3-AC74-FD003E28D7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176EEDF-F573-4220-AC4D-C8DBE2CCB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graphicEl>
                                              <a:dgm id="{8176EEDF-F573-4220-AC4D-C8DBE2CCB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graphicEl>
                                              <a:dgm id="{8176EEDF-F573-4220-AC4D-C8DBE2CCB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graphicEl>
                                              <a:dgm id="{8176EEDF-F573-4220-AC4D-C8DBE2CCB2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302A07B-55BD-4964-87A5-153E84EB80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>
                                            <p:graphicEl>
                                              <a:dgm id="{C302A07B-55BD-4964-87A5-153E84EB80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BFD5B5C-EB39-4876-AC9B-A52F3B0A6F5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0</TotalTime>
  <Words>1973</Words>
  <Application>Microsoft Office PowerPoint</Application>
  <PresentationFormat>On-screen Show (4:3)</PresentationFormat>
  <Paragraphs>281</Paragraphs>
  <Slides>21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Thatch</vt:lpstr>
      <vt:lpstr>  Recreational Trails Program</vt:lpstr>
      <vt:lpstr>Benefits of  Recreational Trails</vt:lpstr>
      <vt:lpstr>Recreational Trails Program</vt:lpstr>
      <vt:lpstr>History</vt:lpstr>
      <vt:lpstr>U.S. Highway Trust Fund</vt:lpstr>
      <vt:lpstr>PowerPoint Presentation</vt:lpstr>
      <vt:lpstr>PowerPoint Presentation</vt:lpstr>
      <vt:lpstr>All About RTP</vt:lpstr>
      <vt:lpstr>PowerPoint Presentation</vt:lpstr>
      <vt:lpstr>Eligibility</vt:lpstr>
      <vt:lpstr>80% Cost Share     20% Match</vt:lpstr>
      <vt:lpstr>Funding Break Down</vt:lpstr>
      <vt:lpstr>Trails Education</vt:lpstr>
      <vt:lpstr>Georgia Trails &amp; Greenways Advisory Committee</vt:lpstr>
      <vt:lpstr>PowerPoint Presentation</vt:lpstr>
      <vt:lpstr>Ranking Applications</vt:lpstr>
      <vt:lpstr>Award Winners</vt:lpstr>
      <vt:lpstr>Coweta County Brown’s Mill Battlefield Trail</vt:lpstr>
      <vt:lpstr>Coweta County Brown’s Mill Battlefield Trail</vt:lpstr>
      <vt:lpstr>PowerPoint Presentation</vt:lpstr>
      <vt:lpstr>Get Outdoors Georgia!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2014-06-10T13:27:37Z</dcterms:created>
  <dcterms:modified xsi:type="dcterms:W3CDTF">2014-07-01T13:30:09Z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TC020116529991</vt:lpwstr>
  </property>
  <property fmtid="{D5CDD505-2E9C-101B-9397-08002B2CF9AE}" pid="3" name="_AdHocReviewCycleID">
    <vt:i4>-567530825</vt:i4>
  </property>
  <property fmtid="{D5CDD505-2E9C-101B-9397-08002B2CF9AE}" pid="4" name="_NewReviewCycle">
    <vt:lpwstr/>
  </property>
</Properties>
</file>