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0E293-EE48-450A-8193-D6D710B8A52E}" type="datetimeFigureOut">
              <a:rPr lang="en-US" smtClean="0"/>
              <a:t>06/28/2013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2E34C3-A504-4F8D-8E0F-1E312AFA907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E34C3-A504-4F8D-8E0F-1E312AFA9071}"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322393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204012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68438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351833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218237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367407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428424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4202490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1635907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3853292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9BEA3-D86C-4F77-BEEB-8C7010B507BD}" type="datetimeFigureOut">
              <a:rPr lang="en-US" smtClean="0"/>
              <a:pPr/>
              <a:t>06/28/2013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125196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9BEA3-D86C-4F77-BEEB-8C7010B507BD}" type="datetimeFigureOut">
              <a:rPr lang="en-US" smtClean="0"/>
              <a:pPr/>
              <a:t>06/28/2013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C0B9-E958-4BE4-A463-44AF423CF4B7}" type="slidenum">
              <a:rPr lang="en-US" smtClean="0"/>
              <a:pPr/>
              <a:t>‹#›</a:t>
            </a:fld>
            <a:endParaRPr lang="en-US" dirty="0"/>
          </a:p>
        </p:txBody>
      </p:sp>
    </p:spTree>
    <p:extLst>
      <p:ext uri="{BB962C8B-B14F-4D97-AF65-F5344CB8AC3E}">
        <p14:creationId xmlns:p14="http://schemas.microsoft.com/office/powerpoint/2010/main" xmlns="" val="414627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nmorgan@gcn.org" TargetMode="External"/><Relationship Id="rId2" Type="http://schemas.openxmlformats.org/officeDocument/2006/relationships/hyperlink" Target="http://www.gcn.org/" TargetMode="External"/><Relationship Id="rId1" Type="http://schemas.openxmlformats.org/officeDocument/2006/relationships/slideLayout" Target="../slideLayouts/slideLayout2.xml"/><Relationship Id="rId4" Type="http://schemas.openxmlformats.org/officeDocument/2006/relationships/hyperlink" Target="http://www.nonprofituniversity.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rs.ustrea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rs.gov/charit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0848" y="3276600"/>
            <a:ext cx="6400800" cy="1752600"/>
          </a:xfrm>
        </p:spPr>
        <p:txBody>
          <a:bodyPr>
            <a:normAutofit fontScale="92500" lnSpcReduction="10000"/>
          </a:bodyPr>
          <a:lstStyle/>
          <a:p>
            <a:r>
              <a:rPr lang="en-US" dirty="0" smtClean="0"/>
              <a:t>Understanding Nonprofit Start-up Essentials</a:t>
            </a:r>
          </a:p>
          <a:p>
            <a:r>
              <a:rPr lang="en-US" sz="1600" dirty="0" smtClean="0"/>
              <a:t>Presented By: </a:t>
            </a:r>
          </a:p>
          <a:p>
            <a:r>
              <a:rPr lang="en-US" sz="1600" dirty="0" smtClean="0"/>
              <a:t>Nicole Morgan, Account Manager</a:t>
            </a:r>
          </a:p>
          <a:p>
            <a:r>
              <a:rPr lang="en-US" sz="1600" dirty="0" smtClean="0"/>
              <a:t>Nonprofit University</a:t>
            </a:r>
            <a:endParaRPr lang="en-US"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92274" y="5257800"/>
            <a:ext cx="4917948" cy="81965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95600" y="304800"/>
            <a:ext cx="3511296" cy="2743200"/>
          </a:xfrm>
          <a:prstGeom prst="rect">
            <a:avLst/>
          </a:prstGeom>
          <a:noFill/>
          <a:ln>
            <a:noFill/>
          </a:ln>
          <a:effectLst/>
          <a:extLst>
            <a:ext uri="{909E8E84-426E-40DD-AFC4-6F175D3DCCD1}">
              <a14:hiddenFill xmlns:a14="http://schemas.microsoft.com/office/drawing/2010/main" xmlns="">
                <a:solidFill>
                  <a:schemeClr val="folHlink"/>
                </a:solidFill>
              </a14:hiddenFill>
            </a:ext>
            <a:ext uri="{91240B29-F687-4F45-9708-019B960494DF}">
              <a14:hiddenLine xmlns:a14="http://schemas.microsoft.com/office/drawing/2010/main" xmlns="" w="9525" cap="flat">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accent1"/>
                  </a:outerShdw>
                </a:effectLst>
              </a14:hiddenEffects>
            </a:ext>
          </a:extLst>
        </p:spPr>
      </p:pic>
    </p:spTree>
    <p:extLst>
      <p:ext uri="{BB962C8B-B14F-4D97-AF65-F5344CB8AC3E}">
        <p14:creationId xmlns:p14="http://schemas.microsoft.com/office/powerpoint/2010/main" xmlns="" val="884152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For more information…</a:t>
            </a:r>
            <a:endParaRPr lang="en-US"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Visit </a:t>
            </a:r>
            <a:r>
              <a:rPr lang="en-US" dirty="0" smtClean="0">
                <a:hlinkClick r:id="rId2"/>
              </a:rPr>
              <a:t>www.GCN.org</a:t>
            </a:r>
            <a:endParaRPr lang="en-US" dirty="0" smtClean="0"/>
          </a:p>
          <a:p>
            <a:r>
              <a:rPr lang="en-US" dirty="0" smtClean="0"/>
              <a:t>Nicole Morgan</a:t>
            </a:r>
          </a:p>
          <a:p>
            <a:pPr marL="0" indent="0">
              <a:buNone/>
            </a:pPr>
            <a:r>
              <a:rPr lang="en-US" dirty="0"/>
              <a:t>	</a:t>
            </a:r>
            <a:r>
              <a:rPr lang="en-US" dirty="0" smtClean="0"/>
              <a:t>678-916-3030</a:t>
            </a:r>
          </a:p>
          <a:p>
            <a:pPr marL="0" indent="0">
              <a:buNone/>
            </a:pPr>
            <a:r>
              <a:rPr lang="en-US" dirty="0"/>
              <a:t>	</a:t>
            </a:r>
            <a:r>
              <a:rPr lang="en-US" dirty="0" smtClean="0">
                <a:hlinkClick r:id="rId3"/>
              </a:rPr>
              <a:t>nmorgan@gcn.org</a:t>
            </a:r>
            <a:endParaRPr lang="en-US" dirty="0" smtClean="0"/>
          </a:p>
          <a:p>
            <a:r>
              <a:rPr lang="en-US" dirty="0" smtClean="0"/>
              <a:t>Take a class! </a:t>
            </a:r>
            <a:r>
              <a:rPr lang="en-US" smtClean="0">
                <a:hlinkClick r:id="rId4"/>
              </a:rPr>
              <a:t>www.nonprofituniversity.org</a:t>
            </a:r>
            <a:endParaRPr lang="en-US"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470469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chemeClr val="accent1">
                    <a:lumMod val="75000"/>
                  </a:schemeClr>
                </a:solidFill>
              </a:rPr>
              <a:t>What is a Nonprofit?</a:t>
            </a:r>
            <a:endParaRPr lang="en-US" b="1" dirty="0">
              <a:solidFill>
                <a:schemeClr val="accent1">
                  <a:lumMod val="75000"/>
                </a:schemeClr>
              </a:solidFill>
            </a:endParaRPr>
          </a:p>
        </p:txBody>
      </p:sp>
      <p:sp>
        <p:nvSpPr>
          <p:cNvPr id="3" name="Content Placeholder 2"/>
          <p:cNvSpPr>
            <a:spLocks noGrp="1"/>
          </p:cNvSpPr>
          <p:nvPr>
            <p:ph idx="1"/>
          </p:nvPr>
        </p:nvSpPr>
        <p:spPr>
          <a:xfrm>
            <a:off x="457200" y="1219200"/>
            <a:ext cx="8229600" cy="4906963"/>
          </a:xfrm>
        </p:spPr>
        <p:txBody>
          <a:bodyPr>
            <a:normAutofit/>
          </a:bodyPr>
          <a:lstStyle/>
          <a:p>
            <a:r>
              <a:rPr lang="en-US" b="1" i="1" dirty="0" smtClean="0"/>
              <a:t>Nonprofit</a:t>
            </a:r>
            <a:r>
              <a:rPr lang="en-US" dirty="0" smtClean="0"/>
              <a:t> (</a:t>
            </a:r>
            <a:r>
              <a:rPr lang="en-US" dirty="0" err="1" smtClean="0"/>
              <a:t>nän′präf′it</a:t>
            </a:r>
            <a:r>
              <a:rPr lang="en-US" dirty="0" smtClean="0"/>
              <a:t>)</a:t>
            </a:r>
          </a:p>
          <a:p>
            <a:pPr marL="400050" lvl="1" indent="0">
              <a:buNone/>
            </a:pPr>
            <a:r>
              <a:rPr lang="en-US" dirty="0"/>
              <a:t>A</a:t>
            </a:r>
            <a:r>
              <a:rPr lang="en-US" dirty="0" smtClean="0"/>
              <a:t>djective: expressly established for or done as public service,  charitable work, etc. and not for earning a profit</a:t>
            </a:r>
          </a:p>
          <a:p>
            <a:pPr marL="400050" lvl="1" indent="0">
              <a:buNone/>
            </a:pPr>
            <a:r>
              <a:rPr lang="en-US" dirty="0" smtClean="0"/>
              <a:t>Noun: a nonprofit organization</a:t>
            </a:r>
            <a:endParaRPr lang="en-US" dirty="0"/>
          </a:p>
          <a:p>
            <a:r>
              <a:rPr lang="en-US" dirty="0" smtClean="0"/>
              <a:t>The IRS Recognizes 20+ different forms of Tax Exempt Organizations – from social welfare to religious institutions, many orgs can qualify as a 501(c)</a:t>
            </a:r>
          </a:p>
          <a:p>
            <a:pPr marL="0" indent="0">
              <a:buNone/>
            </a:pPr>
            <a:endParaRPr lang="en-US" dirty="0" smtClean="0"/>
          </a:p>
          <a:p>
            <a:endParaRPr lang="en-US" dirty="0"/>
          </a:p>
        </p:txBody>
      </p:sp>
    </p:spTree>
    <p:extLst>
      <p:ext uri="{BB962C8B-B14F-4D97-AF65-F5344CB8AC3E}">
        <p14:creationId xmlns:p14="http://schemas.microsoft.com/office/powerpoint/2010/main" xmlns="" val="2984485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Are all nonprofits a public charity?</a:t>
            </a:r>
            <a:endParaRPr lang="en-US" b="1" dirty="0">
              <a:solidFill>
                <a:schemeClr val="accent1">
                  <a:lumMod val="75000"/>
                </a:schemeClr>
              </a:solidFill>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No. Public Charities, those listed as a 501(c)3, do represent over half of the nonprofit sector and this privileged status allows for donors to make tax-deductible contributions to the org. These organizations fall within this section of the IRS because they are considered to be for broad public service.</a:t>
            </a:r>
          </a:p>
          <a:p>
            <a:r>
              <a:rPr lang="en-US" dirty="0" smtClean="0"/>
              <a:t>Other organizations are nonprofits – Chamber of Commerce, Social Organizations, Labor Associations. They receive funding from interested parties and it is not considered a charitable donation.</a:t>
            </a:r>
            <a:endParaRPr lang="en-US" dirty="0"/>
          </a:p>
        </p:txBody>
      </p:sp>
    </p:spTree>
    <p:extLst>
      <p:ext uri="{BB962C8B-B14F-4D97-AF65-F5344CB8AC3E}">
        <p14:creationId xmlns:p14="http://schemas.microsoft.com/office/powerpoint/2010/main" xmlns="" val="1726664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2800" b="1" dirty="0" smtClean="0">
                <a:solidFill>
                  <a:schemeClr val="accent1">
                    <a:lumMod val="75000"/>
                  </a:schemeClr>
                </a:solidFill>
              </a:rPr>
              <a:t>Georgia Attorneys’ Recommendations: The Eleven Steps to Nonprofit Incorporation</a:t>
            </a:r>
            <a:endParaRPr lang="en-US" sz="2800" b="1" dirty="0">
              <a:solidFill>
                <a:schemeClr val="accent1">
                  <a:lumMod val="75000"/>
                </a:schemeClr>
              </a:solidFill>
            </a:endParaRPr>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pPr marL="0" indent="0">
              <a:buNone/>
            </a:pPr>
            <a:r>
              <a:rPr lang="en-US" b="1" dirty="0" smtClean="0"/>
              <a:t>1. Reserve the Organization's Name</a:t>
            </a:r>
          </a:p>
          <a:p>
            <a:pPr marL="0" indent="0">
              <a:buNone/>
            </a:pPr>
            <a:r>
              <a:rPr lang="en-US" dirty="0" smtClean="0"/>
              <a:t>Search the Georgia Secretary of State Securities &amp; Business Regulations Registered Charitable Organization Database before reserving your corporate name with the Corporation Division, 404-656-2817.</a:t>
            </a:r>
          </a:p>
          <a:p>
            <a:pPr marL="0" indent="0">
              <a:buNone/>
            </a:pPr>
            <a:endParaRPr lang="en-US" dirty="0" smtClean="0"/>
          </a:p>
          <a:p>
            <a:pPr marL="0" indent="0">
              <a:buNone/>
            </a:pPr>
            <a:r>
              <a:rPr lang="en-US" b="1" dirty="0" smtClean="0"/>
              <a:t>2. File Articles of Incorporation</a:t>
            </a:r>
          </a:p>
          <a:p>
            <a:pPr marL="0" indent="0">
              <a:buNone/>
            </a:pPr>
            <a:r>
              <a:rPr lang="en-US" dirty="0" smtClean="0"/>
              <a:t>File your articles of incorporation with the Georgia Secretary of State's Corporation Division, 404-656-2817, within 30 days of reserving your organization's name. The cost is $100 and the renewal fee is $30.</a:t>
            </a:r>
          </a:p>
          <a:p>
            <a:pPr marL="0" indent="0">
              <a:buNone/>
            </a:pPr>
            <a:r>
              <a:rPr lang="en-US" dirty="0" smtClean="0"/>
              <a:t>Entities must file annually, between January 1 and April 1. When filing an annual registration, include an updated list of the board of directors. Status certificates that verify the organization's existence and good standing are available for $10.</a:t>
            </a:r>
            <a:endParaRPr lang="en-US" dirty="0"/>
          </a:p>
        </p:txBody>
      </p:sp>
    </p:spTree>
    <p:extLst>
      <p:ext uri="{BB962C8B-B14F-4D97-AF65-F5344CB8AC3E}">
        <p14:creationId xmlns:p14="http://schemas.microsoft.com/office/powerpoint/2010/main" xmlns="" val="3936655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70000" lnSpcReduction="20000"/>
          </a:bodyPr>
          <a:lstStyle/>
          <a:p>
            <a:pPr marL="0" indent="0">
              <a:buNone/>
            </a:pPr>
            <a:r>
              <a:rPr lang="en-US" b="1" dirty="0" smtClean="0"/>
              <a:t>3. Publish Intent to Incorporate</a:t>
            </a:r>
          </a:p>
          <a:p>
            <a:pPr marL="0" indent="0">
              <a:buNone/>
            </a:pPr>
            <a:r>
              <a:rPr lang="en-US" dirty="0" smtClean="0"/>
              <a:t>Publish a notice of Intent to Incorporate with county newspaper of record listed with the county clerk's office. This must be done simultaneously with filing the Articles of Incorporation. Check the blue pages of your local telephone book for the telephone number of your county clerk's office.</a:t>
            </a:r>
          </a:p>
          <a:p>
            <a:pPr marL="0" indent="0">
              <a:buNone/>
            </a:pPr>
            <a:endParaRPr lang="en-US" dirty="0" smtClean="0"/>
          </a:p>
          <a:p>
            <a:pPr marL="0" indent="0">
              <a:buNone/>
            </a:pPr>
            <a:r>
              <a:rPr lang="en-US" b="1" dirty="0" smtClean="0"/>
              <a:t>4. Apply for the Federal Employer Identification Number</a:t>
            </a:r>
          </a:p>
          <a:p>
            <a:pPr marL="0" indent="0">
              <a:buNone/>
            </a:pPr>
            <a:r>
              <a:rPr lang="en-US" dirty="0" smtClean="0"/>
              <a:t>Order Internal Revenue Service (I.R.S.) Application SS-4, "Applying for the Employer ID Number." This number is similar to a social security number for the organization. Contact I.R.S. Forms Distribution</a:t>
            </a:r>
          </a:p>
          <a:p>
            <a:pPr marL="0" indent="0">
              <a:buNone/>
            </a:pPr>
            <a:r>
              <a:rPr lang="en-US" dirty="0" smtClean="0"/>
              <a:t>Center 800-829-3676 or </a:t>
            </a:r>
            <a:r>
              <a:rPr lang="en-US" dirty="0" smtClean="0">
                <a:hlinkClick r:id="rId2"/>
              </a:rPr>
              <a:t>http://www.irs.ustreas.gov/</a:t>
            </a:r>
            <a:r>
              <a:rPr lang="en-US" dirty="0" smtClean="0"/>
              <a:t>.</a:t>
            </a:r>
          </a:p>
          <a:p>
            <a:pPr marL="0" indent="0">
              <a:buNone/>
            </a:pPr>
            <a:endParaRPr lang="en-US" dirty="0" smtClean="0"/>
          </a:p>
          <a:p>
            <a:pPr marL="0" indent="0">
              <a:buNone/>
            </a:pPr>
            <a:r>
              <a:rPr lang="en-US" b="1" dirty="0" smtClean="0"/>
              <a:t>5. Prepare Organization By-laws</a:t>
            </a:r>
          </a:p>
          <a:p>
            <a:pPr marL="0" indent="0">
              <a:buNone/>
            </a:pPr>
            <a:endParaRPr lang="en-US" dirty="0" smtClean="0"/>
          </a:p>
          <a:p>
            <a:pPr marL="0" indent="0">
              <a:buNone/>
            </a:pPr>
            <a:r>
              <a:rPr lang="en-US" b="1" dirty="0" smtClean="0"/>
              <a:t>6. Conduct an Initial Meeting of the Board of Directors</a:t>
            </a:r>
          </a:p>
          <a:p>
            <a:pPr marL="0" indent="0">
              <a:buNone/>
            </a:pPr>
            <a:r>
              <a:rPr lang="en-US" dirty="0" smtClean="0"/>
              <a:t>Replace the nominee directors with elected directors, appoint officers, ratify Articles of Incorporation, adopt by-laws, discuss opening a bank account and indemnify directors. Prepare minutes for the meeting.</a:t>
            </a:r>
            <a:endParaRPr lang="en-US" dirty="0"/>
          </a:p>
        </p:txBody>
      </p:sp>
    </p:spTree>
    <p:extLst>
      <p:ext uri="{BB962C8B-B14F-4D97-AF65-F5344CB8AC3E}">
        <p14:creationId xmlns:p14="http://schemas.microsoft.com/office/powerpoint/2010/main" xmlns="" val="3766460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70000" lnSpcReduction="20000"/>
          </a:bodyPr>
          <a:lstStyle/>
          <a:p>
            <a:pPr marL="0" indent="0">
              <a:buNone/>
            </a:pPr>
            <a:r>
              <a:rPr lang="en-US" b="1" dirty="0" smtClean="0"/>
              <a:t>7. Apply for Federal Tax-exempt Status</a:t>
            </a:r>
          </a:p>
          <a:p>
            <a:pPr marL="0" indent="0">
              <a:buNone/>
            </a:pPr>
            <a:r>
              <a:rPr lang="en-US" dirty="0" smtClean="0"/>
              <a:t>Order I.R.S. forms and apply within 15 months of the date you filed your articles of incorporation:</a:t>
            </a:r>
          </a:p>
          <a:p>
            <a:pPr marL="0" indent="0">
              <a:buNone/>
            </a:pPr>
            <a:r>
              <a:rPr lang="en-US" dirty="0" smtClean="0"/>
              <a:t>No. 4220—Applying for 501(c)(3) Tax-Exempt Status</a:t>
            </a:r>
          </a:p>
          <a:p>
            <a:pPr marL="0" indent="0">
              <a:buNone/>
            </a:pPr>
            <a:r>
              <a:rPr lang="en-US" dirty="0" smtClean="0"/>
              <a:t>No. 4221—Compliance Guide for 501(c)(3) Tax-Exempt Organizations</a:t>
            </a:r>
          </a:p>
          <a:p>
            <a:pPr marL="0" indent="0">
              <a:buNone/>
            </a:pPr>
            <a:r>
              <a:rPr lang="en-US" dirty="0" smtClean="0"/>
              <a:t>No. 557—Tax-Exempt </a:t>
            </a:r>
            <a:r>
              <a:rPr lang="en-US" dirty="0" err="1" smtClean="0"/>
              <a:t>Statusfor</a:t>
            </a:r>
            <a:r>
              <a:rPr lang="en-US" dirty="0" smtClean="0"/>
              <a:t> Your Organization</a:t>
            </a:r>
          </a:p>
          <a:p>
            <a:pPr marL="0" indent="0">
              <a:buNone/>
            </a:pPr>
            <a:r>
              <a:rPr lang="en-US" dirty="0" smtClean="0"/>
              <a:t>No. 1023 (for 501(c)(3)'s)—Application for Recognition of Exemption</a:t>
            </a:r>
          </a:p>
          <a:p>
            <a:pPr marL="0" indent="0">
              <a:buNone/>
            </a:pPr>
            <a:r>
              <a:rPr lang="en-US" dirty="0" smtClean="0"/>
              <a:t>No. 1024 (for 501(c)(4) or (6)'s)—Application for Recognition of Exemption</a:t>
            </a:r>
          </a:p>
          <a:p>
            <a:pPr marL="0" indent="0">
              <a:buNone/>
            </a:pPr>
            <a:r>
              <a:rPr lang="en-US" dirty="0" smtClean="0"/>
              <a:t>No. 8718—User Fee Application</a:t>
            </a:r>
          </a:p>
          <a:p>
            <a:pPr marL="0" indent="0">
              <a:buNone/>
            </a:pPr>
            <a:endParaRPr lang="en-US" dirty="0" smtClean="0"/>
          </a:p>
          <a:p>
            <a:pPr marL="0" indent="0">
              <a:buNone/>
            </a:pPr>
            <a:r>
              <a:rPr lang="en-US" dirty="0" smtClean="0"/>
              <a:t>The Internal Revenue Service has posted on its Web site a feature designed to help public charities understand the process for obtaining and maintaining tax-exempt status. Life Cycle of a Public Charity can</a:t>
            </a:r>
          </a:p>
          <a:p>
            <a:pPr marL="0" indent="0">
              <a:buNone/>
            </a:pPr>
            <a:r>
              <a:rPr lang="en-US" dirty="0" smtClean="0"/>
              <a:t>be found at </a:t>
            </a:r>
            <a:r>
              <a:rPr lang="en-US" dirty="0" smtClean="0">
                <a:hlinkClick r:id="rId2"/>
              </a:rPr>
              <a:t>http://www.irs.gov/charities/</a:t>
            </a:r>
            <a:endParaRPr lang="en-US" dirty="0" smtClean="0"/>
          </a:p>
          <a:p>
            <a:pPr marL="0" indent="0">
              <a:buNone/>
            </a:pPr>
            <a:endParaRPr lang="en-US" dirty="0"/>
          </a:p>
        </p:txBody>
      </p:sp>
    </p:spTree>
    <p:extLst>
      <p:ext uri="{BB962C8B-B14F-4D97-AF65-F5344CB8AC3E}">
        <p14:creationId xmlns:p14="http://schemas.microsoft.com/office/powerpoint/2010/main" xmlns="" val="404752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Autofit/>
          </a:bodyPr>
          <a:lstStyle/>
          <a:p>
            <a:pPr marL="0" indent="0">
              <a:buNone/>
            </a:pPr>
            <a:r>
              <a:rPr lang="en-US" sz="1500" b="1" dirty="0" smtClean="0"/>
              <a:t>8. Apply for Georgia State Tax-Exempt Status</a:t>
            </a:r>
          </a:p>
          <a:p>
            <a:pPr marL="0" indent="0">
              <a:buNone/>
            </a:pPr>
            <a:r>
              <a:rPr lang="en-US" sz="1500" dirty="0" smtClean="0"/>
              <a:t>An organization must have an I.R.S. determination letter to apply for state tax-exemption. Order Georgia</a:t>
            </a:r>
          </a:p>
          <a:p>
            <a:pPr marL="0" indent="0">
              <a:buNone/>
            </a:pPr>
            <a:r>
              <a:rPr lang="en-US" sz="1500" dirty="0" smtClean="0"/>
              <a:t>Department of Revenue's State Tax Unit form 3605 Application for Recognition of Exemption. Contact</a:t>
            </a:r>
          </a:p>
          <a:p>
            <a:pPr marL="0" indent="0">
              <a:buNone/>
            </a:pPr>
            <a:r>
              <a:rPr lang="en-US" sz="1500" dirty="0" smtClean="0"/>
              <a:t>www2.state.ga.us/departments/dor/ or 404-417-2402.</a:t>
            </a:r>
          </a:p>
          <a:p>
            <a:pPr marL="0" indent="0">
              <a:buNone/>
            </a:pPr>
            <a:endParaRPr lang="en-US" sz="1500" dirty="0" smtClean="0"/>
          </a:p>
          <a:p>
            <a:pPr marL="0" indent="0">
              <a:buNone/>
            </a:pPr>
            <a:r>
              <a:rPr lang="en-US" sz="1500" b="1" dirty="0" smtClean="0"/>
              <a:t>9. Apply for Georgia State ID Number</a:t>
            </a:r>
          </a:p>
          <a:p>
            <a:pPr marL="0" indent="0">
              <a:buNone/>
            </a:pPr>
            <a:r>
              <a:rPr lang="en-US" sz="1500" dirty="0" smtClean="0"/>
              <a:t>Contact Georgia Department of Revenue's Centralized Tax Payer Registration Unit and request form CRF-</a:t>
            </a:r>
          </a:p>
          <a:p>
            <a:pPr marL="0" indent="0">
              <a:buNone/>
            </a:pPr>
            <a:r>
              <a:rPr lang="en-US" sz="1500" dirty="0" smtClean="0"/>
              <a:t>002, State Tax Registration Application, www2.state.ga.us/departments/dor/ or 404-417-4490.</a:t>
            </a:r>
          </a:p>
          <a:p>
            <a:pPr marL="0" indent="0">
              <a:buNone/>
            </a:pPr>
            <a:endParaRPr lang="en-US" sz="1500" dirty="0" smtClean="0"/>
          </a:p>
          <a:p>
            <a:pPr marL="0" indent="0">
              <a:buNone/>
            </a:pPr>
            <a:r>
              <a:rPr lang="en-US" sz="1500" b="1" dirty="0" smtClean="0"/>
              <a:t>10. Register as a Charitable Organization</a:t>
            </a:r>
          </a:p>
          <a:p>
            <a:pPr marL="0" indent="0">
              <a:buNone/>
            </a:pPr>
            <a:r>
              <a:rPr lang="en-US" sz="1500" dirty="0" smtClean="0"/>
              <a:t>Organizations with less than $25,000 in annual gross revenue and certain types of organizations are exempt from registration under the Georgia Charitable Solicitations Act. Order Georgia Secretary of State's Securities and Business Regulation form C-100 Charitable Registration Application.</a:t>
            </a:r>
          </a:p>
          <a:p>
            <a:pPr marL="0" indent="0">
              <a:buNone/>
            </a:pPr>
            <a:r>
              <a:rPr lang="en-US" sz="1500" dirty="0" smtClean="0"/>
              <a:t>This will allow the organization to raise funds in the state of Georgia. The cost is $25. Organizations must</a:t>
            </a:r>
          </a:p>
          <a:p>
            <a:pPr marL="0" indent="0">
              <a:buNone/>
            </a:pPr>
            <a:r>
              <a:rPr lang="en-US" sz="1500" dirty="0" smtClean="0"/>
              <a:t>renew within one year of their registration date by filing form C101. The renewal fee is $10, reinstatement is $25, and amendment  fee, including organizational name change or change of address, is $15.</a:t>
            </a:r>
          </a:p>
          <a:p>
            <a:pPr marL="0" indent="0">
              <a:buNone/>
            </a:pPr>
            <a:endParaRPr lang="en-US" sz="1500" dirty="0"/>
          </a:p>
          <a:p>
            <a:pPr marL="0" indent="0">
              <a:buNone/>
            </a:pPr>
            <a:r>
              <a:rPr lang="en-US" sz="1500" b="1" dirty="0" smtClean="0"/>
              <a:t>11. Obtain Business License</a:t>
            </a:r>
          </a:p>
          <a:p>
            <a:pPr marL="0" indent="0">
              <a:buNone/>
            </a:pPr>
            <a:r>
              <a:rPr lang="en-US" sz="1500" dirty="0" smtClean="0"/>
              <a:t>Business license requirements are imposed by city and county governments. Contact the city clerks office for rules and application and renewal fees. </a:t>
            </a:r>
            <a:endParaRPr lang="en-US" sz="1500" dirty="0"/>
          </a:p>
        </p:txBody>
      </p:sp>
    </p:spTree>
    <p:extLst>
      <p:ext uri="{BB962C8B-B14F-4D97-AF65-F5344CB8AC3E}">
        <p14:creationId xmlns:p14="http://schemas.microsoft.com/office/powerpoint/2010/main" xmlns="" val="833008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Details, Details, Details</a:t>
            </a:r>
            <a:endParaRPr lang="en-US" b="1" dirty="0">
              <a:solidFill>
                <a:schemeClr val="accent1">
                  <a:lumMod val="75000"/>
                </a:schemeClr>
              </a:solidFill>
            </a:endParaRPr>
          </a:p>
        </p:txBody>
      </p:sp>
      <p:sp>
        <p:nvSpPr>
          <p:cNvPr id="3" name="Content Placeholder 2"/>
          <p:cNvSpPr>
            <a:spLocks noGrp="1"/>
          </p:cNvSpPr>
          <p:nvPr>
            <p:ph idx="1"/>
          </p:nvPr>
        </p:nvSpPr>
        <p:spPr/>
        <p:txBody>
          <a:bodyPr/>
          <a:lstStyle/>
          <a:p>
            <a:pPr marL="0" indent="0">
              <a:buNone/>
            </a:pPr>
            <a:r>
              <a:rPr lang="en-US" dirty="0" smtClean="0"/>
              <a:t>At GCN we identify High Performance organizations as those that:</a:t>
            </a:r>
          </a:p>
          <a:p>
            <a:pPr algn="ctr"/>
            <a:r>
              <a:rPr lang="en-US" dirty="0" smtClean="0"/>
              <a:t>Have Competent &amp; Compelling Leaders</a:t>
            </a:r>
          </a:p>
          <a:p>
            <a:pPr algn="ctr"/>
            <a:r>
              <a:rPr lang="en-US" dirty="0" smtClean="0"/>
              <a:t>Align People, Passion, &amp; Purpose</a:t>
            </a:r>
          </a:p>
          <a:p>
            <a:pPr algn="ctr"/>
            <a:r>
              <a:rPr lang="en-US" dirty="0" smtClean="0"/>
              <a:t>Have Strategic Intent</a:t>
            </a:r>
          </a:p>
          <a:p>
            <a:pPr algn="ctr"/>
            <a:r>
              <a:rPr lang="en-US" dirty="0" smtClean="0"/>
              <a:t>Authentic Execution</a:t>
            </a:r>
          </a:p>
          <a:p>
            <a:pPr algn="ctr"/>
            <a:r>
              <a:rPr lang="en-US" dirty="0" smtClean="0"/>
              <a:t>Engagement </a:t>
            </a:r>
            <a:r>
              <a:rPr lang="en-US" dirty="0" err="1" smtClean="0"/>
              <a:t>Exponentialism</a:t>
            </a:r>
            <a:endParaRPr lang="en-US" dirty="0"/>
          </a:p>
        </p:txBody>
      </p:sp>
    </p:spTree>
    <p:extLst>
      <p:ext uri="{BB962C8B-B14F-4D97-AF65-F5344CB8AC3E}">
        <p14:creationId xmlns:p14="http://schemas.microsoft.com/office/powerpoint/2010/main" xmlns="" val="298595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8229600" cy="2773363"/>
          </a:xfrm>
        </p:spPr>
        <p:txBody>
          <a:bodyPr>
            <a:normAutofit fontScale="92500" lnSpcReduction="20000"/>
          </a:bodyPr>
          <a:lstStyle/>
          <a:p>
            <a:pPr marL="0" indent="0">
              <a:buNone/>
            </a:pPr>
            <a:r>
              <a:rPr lang="en-US" dirty="0" smtClean="0"/>
              <a:t>Our programs develop high-performing nonprofit professionals through an innovative and challenging approach to learning. Through our core curriculum, full-day clinics, certificate series and executive leadership programs, we deliver a full range of options to meet professional development and organizational training needs.</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95600" y="304800"/>
            <a:ext cx="3511296" cy="2743200"/>
          </a:xfrm>
          <a:prstGeom prst="rect">
            <a:avLst/>
          </a:prstGeom>
          <a:noFill/>
          <a:ln>
            <a:noFill/>
          </a:ln>
          <a:effectLst/>
          <a:extLst>
            <a:ext uri="{909E8E84-426E-40DD-AFC4-6F175D3DCCD1}">
              <a14:hiddenFill xmlns:a14="http://schemas.microsoft.com/office/drawing/2010/main" xmlns="">
                <a:solidFill>
                  <a:schemeClr val="folHlink"/>
                </a:solidFill>
              </a14:hiddenFill>
            </a:ext>
            <a:ext uri="{91240B29-F687-4F45-9708-019B960494DF}">
              <a14:hiddenLine xmlns:a14="http://schemas.microsoft.com/office/drawing/2010/main" xmlns="" w="9525" cap="flat">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accent1"/>
                  </a:outerShdw>
                </a:effectLst>
              </a14:hiddenEffects>
            </a:ext>
          </a:extLst>
        </p:spPr>
      </p:pic>
    </p:spTree>
    <p:extLst>
      <p:ext uri="{BB962C8B-B14F-4D97-AF65-F5344CB8AC3E}">
        <p14:creationId xmlns:p14="http://schemas.microsoft.com/office/powerpoint/2010/main" xmlns="" val="1942613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902</Words>
  <Application>Microsoft Office PowerPoint</Application>
  <PresentationFormat>On-screen Show (4:3)</PresentationFormat>
  <Paragraphs>72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What is a Nonprofit?</vt:lpstr>
      <vt:lpstr>Are all nonprofits a public charity?</vt:lpstr>
      <vt:lpstr>Georgia Attorneys’ Recommendations: The Eleven Steps to Nonprofit Incorporation</vt:lpstr>
      <vt:lpstr>Slide 5</vt:lpstr>
      <vt:lpstr>Slide 6</vt:lpstr>
      <vt:lpstr>Slide 7</vt:lpstr>
      <vt:lpstr>Details, Details, Details</vt:lpstr>
      <vt:lpstr>Slide 9</vt:lpstr>
      <vt:lpstr>For more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Morgan</dc:creator>
  <cp:lastModifiedBy>SREDIC</cp:lastModifiedBy>
  <cp:revision>19</cp:revision>
  <dcterms:created xsi:type="dcterms:W3CDTF">2013-06-24T16:01:29Z</dcterms:created>
  <dcterms:modified xsi:type="dcterms:W3CDTF">2013-06-28T18:49:52Z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1281175836</vt:i4>
  </property>
  <property fmtid="{D5CDD505-2E9C-101B-9397-08002B2CF9AE}" pid="3" name="_NewReviewCycle">
    <vt:lpwstr/>
  </property>
  <property fmtid="{D5CDD505-2E9C-101B-9397-08002B2CF9AE}" pid="4" name="_EmailSubject">
    <vt:lpwstr>2013</vt:lpwstr>
  </property>
  <property fmtid="{D5CDD505-2E9C-101B-9397-08002B2CF9AE}" pid="5" name="_AuthorEmail">
    <vt:lpwstr>madams@zooatlanta.org</vt:lpwstr>
  </property>
  <property fmtid="{D5CDD505-2E9C-101B-9397-08002B2CF9AE}" pid="6" name="_AuthorEmailDisplayName">
    <vt:lpwstr>Meghann Adams</vt:lpwstr>
  </property>
</Properties>
</file>