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xml" ContentType="application/vnd.openxmlformats-officedocument.presentationml.slide+xml"/>
  <Override PartName="/ppt/slides/slide18.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11.xml" ContentType="application/vnd.openxmlformats-officedocument.presentationml.slide+xml"/>
  <Override PartName="/ppt/slides/slide17.xml" ContentType="application/vnd.openxmlformats-officedocument.presentationml.slide+xml"/>
  <Override PartName="/ppt/slides/slide20.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4.xml" ContentType="application/vnd.openxmlformats-officedocument.presentationml.notesSlide+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notesSlides/notesSlide16.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0.xml" ContentType="application/vnd.openxmlformats-officedocument.presentationml.notes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slideLayouts/slideLayout4.xml" ContentType="application/vnd.openxmlformats-officedocument.presentationml.slideLayout+xml"/>
  <Override PartName="/ppt/notesSlides/notesSlide14.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73" r:id="rId4"/>
    <p:sldId id="272" r:id="rId5"/>
    <p:sldId id="274" r:id="rId6"/>
    <p:sldId id="258" r:id="rId7"/>
    <p:sldId id="259" r:id="rId8"/>
    <p:sldId id="260" r:id="rId9"/>
    <p:sldId id="271" r:id="rId10"/>
    <p:sldId id="261" r:id="rId11"/>
    <p:sldId id="269" r:id="rId12"/>
    <p:sldId id="262" r:id="rId13"/>
    <p:sldId id="270" r:id="rId14"/>
    <p:sldId id="263" r:id="rId15"/>
    <p:sldId id="264" r:id="rId16"/>
    <p:sldId id="275" r:id="rId17"/>
    <p:sldId id="265" r:id="rId18"/>
    <p:sldId id="266" r:id="rId19"/>
    <p:sldId id="267" r:id="rId20"/>
    <p:sldId id="26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079" autoAdjust="0"/>
  </p:normalViewPr>
  <p:slideViewPr>
    <p:cSldViewPr>
      <p:cViewPr varScale="1">
        <p:scale>
          <a:sx n="49" d="100"/>
          <a:sy n="49" d="100"/>
        </p:scale>
        <p:origin x="156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48A681-4CB0-4CAC-AE90-5A23B6EF8F31}" type="datetimeFigureOut">
              <a:rPr lang="en-US" smtClean="0"/>
              <a:pPr/>
              <a:t>7/10/2015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337DF5-4AAD-445B-97FE-67BA993E860B}" type="slidenum">
              <a:rPr lang="en-US" smtClean="0"/>
              <a:pPr/>
              <a:t>‹#›</a:t>
            </a:fld>
            <a:endParaRPr lang="en-US"/>
          </a:p>
        </p:txBody>
      </p:sp>
    </p:spTree>
    <p:extLst>
      <p:ext uri="{BB962C8B-B14F-4D97-AF65-F5344CB8AC3E}">
        <p14:creationId xmlns:p14="http://schemas.microsoft.com/office/powerpoint/2010/main" val="647214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Media, media, media. Used to be that if you wanted to highlight your organization,</a:t>
            </a:r>
            <a:r>
              <a:rPr lang="en-US" baseline="0" dirty="0" smtClean="0"/>
              <a:t> you pitched a feel good story to your local newspaper editor. No more. Media is spread so thin now</a:t>
            </a:r>
            <a:r>
              <a:rPr lang="en-US" dirty="0" smtClean="0"/>
              <a:t> so many different ways to access it</a:t>
            </a:r>
            <a:endParaRPr lang="en-US" dirty="0"/>
          </a:p>
        </p:txBody>
      </p:sp>
      <p:sp>
        <p:nvSpPr>
          <p:cNvPr id="4" name="Slide Number Placeholder 3"/>
          <p:cNvSpPr>
            <a:spLocks noGrp="1"/>
          </p:cNvSpPr>
          <p:nvPr>
            <p:ph type="sldNum" sz="quarter" idx="10"/>
          </p:nvPr>
        </p:nvSpPr>
        <p:spPr/>
        <p:txBody>
          <a:bodyPr/>
          <a:lstStyle/>
          <a:p>
            <a:fld id="{16337DF5-4AAD-445B-97FE-67BA993E860B}" type="slidenum">
              <a:rPr lang="en-US" smtClean="0"/>
              <a:pPr/>
              <a:t>2</a:t>
            </a:fld>
            <a:endParaRPr lang="en-US"/>
          </a:p>
        </p:txBody>
      </p:sp>
    </p:spTree>
    <p:extLst>
      <p:ext uri="{BB962C8B-B14F-4D97-AF65-F5344CB8AC3E}">
        <p14:creationId xmlns:p14="http://schemas.microsoft.com/office/powerpoint/2010/main" val="13360929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not a good way to communicate with funders. Not as good as traditional ways. Messages can get out of control. Social</a:t>
            </a:r>
            <a:r>
              <a:rPr lang="en-US" baseline="0" dirty="0" smtClean="0"/>
              <a:t> media can just as easily turn against you, we have seen it many times.</a:t>
            </a:r>
            <a:endParaRPr lang="en-US" dirty="0"/>
          </a:p>
        </p:txBody>
      </p:sp>
      <p:sp>
        <p:nvSpPr>
          <p:cNvPr id="4" name="Slide Number Placeholder 3"/>
          <p:cNvSpPr>
            <a:spLocks noGrp="1"/>
          </p:cNvSpPr>
          <p:nvPr>
            <p:ph type="sldNum" sz="quarter" idx="10"/>
          </p:nvPr>
        </p:nvSpPr>
        <p:spPr/>
        <p:txBody>
          <a:bodyPr/>
          <a:lstStyle/>
          <a:p>
            <a:fld id="{16337DF5-4AAD-445B-97FE-67BA993E860B}" type="slidenum">
              <a:rPr lang="en-US" smtClean="0"/>
              <a:pPr/>
              <a:t>11</a:t>
            </a:fld>
            <a:endParaRPr lang="en-US"/>
          </a:p>
        </p:txBody>
      </p:sp>
    </p:spTree>
    <p:extLst>
      <p:ext uri="{BB962C8B-B14F-4D97-AF65-F5344CB8AC3E}">
        <p14:creationId xmlns:p14="http://schemas.microsoft.com/office/powerpoint/2010/main" val="3294898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a:t>
            </a:r>
            <a:r>
              <a:rPr lang="en-US" baseline="0" dirty="0" smtClean="0"/>
              <a:t> examples: for example applying for funding for a marketing campaign that will advertise program activities . Including a marketing plan with a media partner can make your proposal stronger to a funder, especially when dealing with corporations. You can also use media to recruit new program participants.  Click on PDF</a:t>
            </a:r>
          </a:p>
          <a:p>
            <a:endParaRPr lang="en-US" dirty="0"/>
          </a:p>
        </p:txBody>
      </p:sp>
      <p:sp>
        <p:nvSpPr>
          <p:cNvPr id="4" name="Slide Number Placeholder 3"/>
          <p:cNvSpPr>
            <a:spLocks noGrp="1"/>
          </p:cNvSpPr>
          <p:nvPr>
            <p:ph type="sldNum" sz="quarter" idx="10"/>
          </p:nvPr>
        </p:nvSpPr>
        <p:spPr/>
        <p:txBody>
          <a:bodyPr/>
          <a:lstStyle/>
          <a:p>
            <a:fld id="{16337DF5-4AAD-445B-97FE-67BA993E860B}" type="slidenum">
              <a:rPr lang="en-US" smtClean="0"/>
              <a:pPr/>
              <a:t>12</a:t>
            </a:fld>
            <a:endParaRPr lang="en-US"/>
          </a:p>
        </p:txBody>
      </p:sp>
    </p:spTree>
    <p:extLst>
      <p:ext uri="{BB962C8B-B14F-4D97-AF65-F5344CB8AC3E}">
        <p14:creationId xmlns:p14="http://schemas.microsoft.com/office/powerpoint/2010/main" val="20739101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example</a:t>
            </a:r>
            <a:r>
              <a:rPr lang="en-US" baseline="0" dirty="0" smtClean="0"/>
              <a:t> </a:t>
            </a:r>
            <a:r>
              <a:rPr lang="en-US" dirty="0" smtClean="0"/>
              <a:t>requesting a corporate sponsor for an event and you already have media coverage will make you a stronger candidate for sponsors. Any</a:t>
            </a:r>
            <a:r>
              <a:rPr lang="en-US" baseline="0" dirty="0" smtClean="0"/>
              <a:t> exposure can help you build your brand and potentially attract more individuals</a:t>
            </a:r>
            <a:endParaRPr lang="en-US" dirty="0"/>
          </a:p>
        </p:txBody>
      </p:sp>
      <p:sp>
        <p:nvSpPr>
          <p:cNvPr id="4" name="Slide Number Placeholder 3"/>
          <p:cNvSpPr>
            <a:spLocks noGrp="1"/>
          </p:cNvSpPr>
          <p:nvPr>
            <p:ph type="sldNum" sz="quarter" idx="10"/>
          </p:nvPr>
        </p:nvSpPr>
        <p:spPr/>
        <p:txBody>
          <a:bodyPr/>
          <a:lstStyle/>
          <a:p>
            <a:fld id="{16337DF5-4AAD-445B-97FE-67BA993E860B}" type="slidenum">
              <a:rPr lang="en-US" smtClean="0"/>
              <a:pPr/>
              <a:t>13</a:t>
            </a:fld>
            <a:endParaRPr lang="en-US"/>
          </a:p>
        </p:txBody>
      </p:sp>
    </p:spTree>
    <p:extLst>
      <p:ext uri="{BB962C8B-B14F-4D97-AF65-F5344CB8AC3E}">
        <p14:creationId xmlns:p14="http://schemas.microsoft.com/office/powerpoint/2010/main" val="36164048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Find</a:t>
            </a:r>
            <a:r>
              <a:rPr lang="en-US" baseline="0" dirty="0" smtClean="0"/>
              <a:t> ways that you can use the fact that you have a media partner to increase their brand</a:t>
            </a:r>
            <a:endParaRPr lang="en-US" dirty="0"/>
          </a:p>
        </p:txBody>
      </p:sp>
      <p:sp>
        <p:nvSpPr>
          <p:cNvPr id="4" name="Slide Number Placeholder 3"/>
          <p:cNvSpPr>
            <a:spLocks noGrp="1"/>
          </p:cNvSpPr>
          <p:nvPr>
            <p:ph type="sldNum" sz="quarter" idx="10"/>
          </p:nvPr>
        </p:nvSpPr>
        <p:spPr/>
        <p:txBody>
          <a:bodyPr/>
          <a:lstStyle/>
          <a:p>
            <a:fld id="{16337DF5-4AAD-445B-97FE-67BA993E860B}" type="slidenum">
              <a:rPr lang="en-US" smtClean="0"/>
              <a:pPr/>
              <a:t>14</a:t>
            </a:fld>
            <a:endParaRPr lang="en-US"/>
          </a:p>
        </p:txBody>
      </p:sp>
    </p:spTree>
    <p:extLst>
      <p:ext uri="{BB962C8B-B14F-4D97-AF65-F5344CB8AC3E}">
        <p14:creationId xmlns:p14="http://schemas.microsoft.com/office/powerpoint/2010/main" val="2114129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WABE, WRFG 89.3 FM are good public access outlets</a:t>
            </a:r>
          </a:p>
          <a:p>
            <a:endParaRPr lang="en-US" dirty="0"/>
          </a:p>
        </p:txBody>
      </p:sp>
      <p:sp>
        <p:nvSpPr>
          <p:cNvPr id="4" name="Slide Number Placeholder 3"/>
          <p:cNvSpPr>
            <a:spLocks noGrp="1"/>
          </p:cNvSpPr>
          <p:nvPr>
            <p:ph type="sldNum" sz="quarter" idx="10"/>
          </p:nvPr>
        </p:nvSpPr>
        <p:spPr/>
        <p:txBody>
          <a:bodyPr/>
          <a:lstStyle/>
          <a:p>
            <a:fld id="{16337DF5-4AAD-445B-97FE-67BA993E860B}" type="slidenum">
              <a:rPr lang="en-US" smtClean="0"/>
              <a:pPr/>
              <a:t>15</a:t>
            </a:fld>
            <a:endParaRPr lang="en-US"/>
          </a:p>
        </p:txBody>
      </p:sp>
    </p:spTree>
    <p:extLst>
      <p:ext uri="{BB962C8B-B14F-4D97-AF65-F5344CB8AC3E}">
        <p14:creationId xmlns:p14="http://schemas.microsoft.com/office/powerpoint/2010/main" val="37510533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Plenty out there if you do the research. Just look for those that would best fit your organizations demographic. Reach out to local media to build relationships. Invite them to come see your program. Add them to your board</a:t>
            </a:r>
          </a:p>
          <a:p>
            <a:endParaRPr lang="en-US" dirty="0"/>
          </a:p>
        </p:txBody>
      </p:sp>
      <p:sp>
        <p:nvSpPr>
          <p:cNvPr id="4" name="Slide Number Placeholder 3"/>
          <p:cNvSpPr>
            <a:spLocks noGrp="1"/>
          </p:cNvSpPr>
          <p:nvPr>
            <p:ph type="sldNum" sz="quarter" idx="10"/>
          </p:nvPr>
        </p:nvSpPr>
        <p:spPr/>
        <p:txBody>
          <a:bodyPr/>
          <a:lstStyle/>
          <a:p>
            <a:fld id="{16337DF5-4AAD-445B-97FE-67BA993E860B}" type="slidenum">
              <a:rPr lang="en-US" smtClean="0"/>
              <a:pPr/>
              <a:t>16</a:t>
            </a:fld>
            <a:endParaRPr lang="en-US"/>
          </a:p>
        </p:txBody>
      </p:sp>
    </p:spTree>
    <p:extLst>
      <p:ext uri="{BB962C8B-B14F-4D97-AF65-F5344CB8AC3E}">
        <p14:creationId xmlns:p14="http://schemas.microsoft.com/office/powerpoint/2010/main" val="340958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They want to be associated with a brand that will</a:t>
            </a:r>
            <a:r>
              <a:rPr lang="en-US" baseline="0" dirty="0" smtClean="0"/>
              <a:t> not only show them as a good partner in the community, but also as will expose them further to the audience they desire. When approaching media to highlight an event do a one </a:t>
            </a:r>
            <a:r>
              <a:rPr lang="en-US" baseline="0" dirty="0" err="1" smtClean="0"/>
              <a:t>sheeter</a:t>
            </a:r>
            <a:r>
              <a:rPr lang="en-US" baseline="0" dirty="0" smtClean="0"/>
              <a:t> (who, what, why, where, when) </a:t>
            </a:r>
            <a:endParaRPr lang="en-US" dirty="0"/>
          </a:p>
        </p:txBody>
      </p:sp>
      <p:sp>
        <p:nvSpPr>
          <p:cNvPr id="4" name="Slide Number Placeholder 3"/>
          <p:cNvSpPr>
            <a:spLocks noGrp="1"/>
          </p:cNvSpPr>
          <p:nvPr>
            <p:ph type="sldNum" sz="quarter" idx="10"/>
          </p:nvPr>
        </p:nvSpPr>
        <p:spPr/>
        <p:txBody>
          <a:bodyPr/>
          <a:lstStyle/>
          <a:p>
            <a:fld id="{16337DF5-4AAD-445B-97FE-67BA993E860B}" type="slidenum">
              <a:rPr lang="en-US" smtClean="0"/>
              <a:pPr/>
              <a:t>17</a:t>
            </a:fld>
            <a:endParaRPr lang="en-US"/>
          </a:p>
        </p:txBody>
      </p:sp>
    </p:spTree>
    <p:extLst>
      <p:ext uri="{BB962C8B-B14F-4D97-AF65-F5344CB8AC3E}">
        <p14:creationId xmlns:p14="http://schemas.microsoft.com/office/powerpoint/2010/main" val="2314708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Media</a:t>
            </a:r>
            <a:r>
              <a:rPr lang="en-US" baseline="0" dirty="0" smtClean="0"/>
              <a:t> is everywhere, omnipresent. Tuned in all of the time. Where does that fit in as seekers of grant funding. Well media related funding is increasing.</a:t>
            </a:r>
            <a:endParaRPr lang="en-US" dirty="0"/>
          </a:p>
        </p:txBody>
      </p:sp>
      <p:sp>
        <p:nvSpPr>
          <p:cNvPr id="4" name="Slide Number Placeholder 3"/>
          <p:cNvSpPr>
            <a:spLocks noGrp="1"/>
          </p:cNvSpPr>
          <p:nvPr>
            <p:ph type="sldNum" sz="quarter" idx="10"/>
          </p:nvPr>
        </p:nvSpPr>
        <p:spPr/>
        <p:txBody>
          <a:bodyPr/>
          <a:lstStyle/>
          <a:p>
            <a:fld id="{16337DF5-4AAD-445B-97FE-67BA993E860B}" type="slidenum">
              <a:rPr lang="en-US" smtClean="0"/>
              <a:pPr/>
              <a:t>3</a:t>
            </a:fld>
            <a:endParaRPr lang="en-US"/>
          </a:p>
        </p:txBody>
      </p:sp>
    </p:spTree>
    <p:extLst>
      <p:ext uri="{BB962C8B-B14F-4D97-AF65-F5344CB8AC3E}">
        <p14:creationId xmlns:p14="http://schemas.microsoft.com/office/powerpoint/2010/main" val="1770172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6337DF5-4AAD-445B-97FE-67BA993E860B}" type="slidenum">
              <a:rPr lang="en-US" smtClean="0"/>
              <a:pPr/>
              <a:t>4</a:t>
            </a:fld>
            <a:endParaRPr lang="en-US"/>
          </a:p>
        </p:txBody>
      </p:sp>
    </p:spTree>
    <p:extLst>
      <p:ext uri="{BB962C8B-B14F-4D97-AF65-F5344CB8AC3E}">
        <p14:creationId xmlns:p14="http://schemas.microsoft.com/office/powerpoint/2010/main" val="2688093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Foundation Center did a media funding report in 2013. Here’s</a:t>
            </a:r>
            <a:r>
              <a:rPr lang="en-US" baseline="0" dirty="0" smtClean="0"/>
              <a:t> some of what they found. </a:t>
            </a:r>
            <a:r>
              <a:rPr lang="en-US" dirty="0" smtClean="0"/>
              <a:t>Click on ICON. With all of this said, it may be prudent</a:t>
            </a:r>
            <a:r>
              <a:rPr lang="en-US" baseline="0" dirty="0" smtClean="0"/>
              <a:t> for your organization to have a media partner.</a:t>
            </a:r>
            <a:endParaRPr lang="en-US" dirty="0"/>
          </a:p>
        </p:txBody>
      </p:sp>
      <p:sp>
        <p:nvSpPr>
          <p:cNvPr id="4" name="Slide Number Placeholder 3"/>
          <p:cNvSpPr>
            <a:spLocks noGrp="1"/>
          </p:cNvSpPr>
          <p:nvPr>
            <p:ph type="sldNum" sz="quarter" idx="10"/>
          </p:nvPr>
        </p:nvSpPr>
        <p:spPr/>
        <p:txBody>
          <a:bodyPr/>
          <a:lstStyle/>
          <a:p>
            <a:fld id="{16337DF5-4AAD-445B-97FE-67BA993E860B}" type="slidenum">
              <a:rPr lang="en-US" smtClean="0"/>
              <a:pPr/>
              <a:t>5</a:t>
            </a:fld>
            <a:endParaRPr lang="en-US"/>
          </a:p>
        </p:txBody>
      </p:sp>
    </p:spTree>
    <p:extLst>
      <p:ext uri="{BB962C8B-B14F-4D97-AF65-F5344CB8AC3E}">
        <p14:creationId xmlns:p14="http://schemas.microsoft.com/office/powerpoint/2010/main" val="4098770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can be radio, television station. It can be a blogger on social media. It</a:t>
            </a:r>
            <a:r>
              <a:rPr lang="en-US" baseline="0" dirty="0" smtClean="0"/>
              <a:t> can be a newspaper. Any form of media which you can promote your brand and they can associate themselves with a good cause. How can a media partner be used to strengthen your funding? Let’s talk about how foundations use media</a:t>
            </a:r>
            <a:endParaRPr lang="en-US" dirty="0"/>
          </a:p>
        </p:txBody>
      </p:sp>
      <p:sp>
        <p:nvSpPr>
          <p:cNvPr id="4" name="Slide Number Placeholder 3"/>
          <p:cNvSpPr>
            <a:spLocks noGrp="1"/>
          </p:cNvSpPr>
          <p:nvPr>
            <p:ph type="sldNum" sz="quarter" idx="10"/>
          </p:nvPr>
        </p:nvSpPr>
        <p:spPr/>
        <p:txBody>
          <a:bodyPr/>
          <a:lstStyle/>
          <a:p>
            <a:fld id="{16337DF5-4AAD-445B-97FE-67BA993E860B}" type="slidenum">
              <a:rPr lang="en-US" smtClean="0"/>
              <a:pPr/>
              <a:t>6</a:t>
            </a:fld>
            <a:endParaRPr lang="en-US"/>
          </a:p>
        </p:txBody>
      </p:sp>
    </p:spTree>
    <p:extLst>
      <p:ext uri="{BB962C8B-B14F-4D97-AF65-F5344CB8AC3E}">
        <p14:creationId xmlns:p14="http://schemas.microsoft.com/office/powerpoint/2010/main" val="2580649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 examples: Aetna and Robert Wood Johnson are known for health, </a:t>
            </a:r>
            <a:r>
              <a:rPr lang="en-US" dirty="0" err="1" smtClean="0"/>
              <a:t>Goizeita</a:t>
            </a:r>
            <a:r>
              <a:rPr lang="en-US" dirty="0" smtClean="0"/>
              <a:t> is known for education. Most</a:t>
            </a:r>
            <a:r>
              <a:rPr lang="en-US" baseline="0" dirty="0" smtClean="0"/>
              <a:t> corporations </a:t>
            </a:r>
            <a:r>
              <a:rPr lang="en-US" dirty="0" smtClean="0"/>
              <a:t> have</a:t>
            </a:r>
            <a:r>
              <a:rPr lang="en-US" baseline="0" dirty="0" smtClean="0"/>
              <a:t> community pages that talk about what they do</a:t>
            </a:r>
            <a:r>
              <a:rPr lang="en-US" dirty="0" smtClean="0"/>
              <a:t>,</a:t>
            </a:r>
            <a:r>
              <a:rPr lang="en-US" baseline="0" dirty="0" smtClean="0"/>
              <a:t> home depot, coca cola, </a:t>
            </a:r>
            <a:endParaRPr lang="en-US" dirty="0"/>
          </a:p>
        </p:txBody>
      </p:sp>
      <p:sp>
        <p:nvSpPr>
          <p:cNvPr id="4" name="Slide Number Placeholder 3"/>
          <p:cNvSpPr>
            <a:spLocks noGrp="1"/>
          </p:cNvSpPr>
          <p:nvPr>
            <p:ph type="sldNum" sz="quarter" idx="10"/>
          </p:nvPr>
        </p:nvSpPr>
        <p:spPr/>
        <p:txBody>
          <a:bodyPr/>
          <a:lstStyle/>
          <a:p>
            <a:fld id="{16337DF5-4AAD-445B-97FE-67BA993E860B}" type="slidenum">
              <a:rPr lang="en-US" smtClean="0"/>
              <a:pPr/>
              <a:t>7</a:t>
            </a:fld>
            <a:endParaRPr lang="en-US"/>
          </a:p>
        </p:txBody>
      </p:sp>
    </p:spTree>
    <p:extLst>
      <p:ext uri="{BB962C8B-B14F-4D97-AF65-F5344CB8AC3E}">
        <p14:creationId xmlns:p14="http://schemas.microsoft.com/office/powerpoint/2010/main" val="1213778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Foundations need to use media to push their strategic goals as well. More branding to the public. What about public service announcements?</a:t>
            </a:r>
            <a:endParaRPr lang="en-US" dirty="0"/>
          </a:p>
        </p:txBody>
      </p:sp>
      <p:sp>
        <p:nvSpPr>
          <p:cNvPr id="4" name="Slide Number Placeholder 3"/>
          <p:cNvSpPr>
            <a:spLocks noGrp="1"/>
          </p:cNvSpPr>
          <p:nvPr>
            <p:ph type="sldNum" sz="quarter" idx="10"/>
          </p:nvPr>
        </p:nvSpPr>
        <p:spPr/>
        <p:txBody>
          <a:bodyPr/>
          <a:lstStyle/>
          <a:p>
            <a:fld id="{16337DF5-4AAD-445B-97FE-67BA993E860B}" type="slidenum">
              <a:rPr lang="en-US" smtClean="0"/>
              <a:pPr/>
              <a:t>8</a:t>
            </a:fld>
            <a:endParaRPr lang="en-US"/>
          </a:p>
        </p:txBody>
      </p:sp>
    </p:spTree>
    <p:extLst>
      <p:ext uri="{BB962C8B-B14F-4D97-AF65-F5344CB8AC3E}">
        <p14:creationId xmlns:p14="http://schemas.microsoft.com/office/powerpoint/2010/main" val="3097136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Industry</a:t>
            </a:r>
            <a:r>
              <a:rPr lang="en-US" baseline="0" dirty="0" smtClean="0"/>
              <a:t> standard is that they are no longer for free, normally given spots after you purchase advertising. And most mediums do have a discounted non-profit rate, but as we know, most of our budgets can’t allow that. </a:t>
            </a:r>
            <a:r>
              <a:rPr lang="en-US" dirty="0" smtClean="0"/>
              <a:t>So what about Social media? Everyone is</a:t>
            </a:r>
            <a:r>
              <a:rPr lang="en-US" baseline="0" dirty="0" smtClean="0"/>
              <a:t> using that right? It has both positives and negatives, lets examine both</a:t>
            </a:r>
            <a:endParaRPr lang="en-US" dirty="0" smtClean="0"/>
          </a:p>
          <a:p>
            <a:endParaRPr lang="en-US" dirty="0"/>
          </a:p>
        </p:txBody>
      </p:sp>
      <p:sp>
        <p:nvSpPr>
          <p:cNvPr id="4" name="Slide Number Placeholder 3"/>
          <p:cNvSpPr>
            <a:spLocks noGrp="1"/>
          </p:cNvSpPr>
          <p:nvPr>
            <p:ph type="sldNum" sz="quarter" idx="10"/>
          </p:nvPr>
        </p:nvSpPr>
        <p:spPr/>
        <p:txBody>
          <a:bodyPr/>
          <a:lstStyle/>
          <a:p>
            <a:fld id="{16337DF5-4AAD-445B-97FE-67BA993E860B}" type="slidenum">
              <a:rPr lang="en-US" smtClean="0"/>
              <a:pPr/>
              <a:t>9</a:t>
            </a:fld>
            <a:endParaRPr lang="en-US"/>
          </a:p>
        </p:txBody>
      </p:sp>
    </p:spTree>
    <p:extLst>
      <p:ext uri="{BB962C8B-B14F-4D97-AF65-F5344CB8AC3E}">
        <p14:creationId xmlns:p14="http://schemas.microsoft.com/office/powerpoint/2010/main" val="2750785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all know how something on social media can spread quickly like wildfire. Remember the Occupy movement? The riots in Egypt? These were events that resulted in positive social outcomes due to social media campaigns behind them</a:t>
            </a:r>
          </a:p>
          <a:p>
            <a:endParaRPr lang="en-US" dirty="0"/>
          </a:p>
        </p:txBody>
      </p:sp>
      <p:sp>
        <p:nvSpPr>
          <p:cNvPr id="4" name="Slide Number Placeholder 3"/>
          <p:cNvSpPr>
            <a:spLocks noGrp="1"/>
          </p:cNvSpPr>
          <p:nvPr>
            <p:ph type="sldNum" sz="quarter" idx="10"/>
          </p:nvPr>
        </p:nvSpPr>
        <p:spPr/>
        <p:txBody>
          <a:bodyPr/>
          <a:lstStyle/>
          <a:p>
            <a:fld id="{16337DF5-4AAD-445B-97FE-67BA993E860B}" type="slidenum">
              <a:rPr lang="en-US" smtClean="0"/>
              <a:pPr/>
              <a:t>10</a:t>
            </a:fld>
            <a:endParaRPr lang="en-US"/>
          </a:p>
        </p:txBody>
      </p:sp>
    </p:spTree>
    <p:extLst>
      <p:ext uri="{BB962C8B-B14F-4D97-AF65-F5344CB8AC3E}">
        <p14:creationId xmlns:p14="http://schemas.microsoft.com/office/powerpoint/2010/main" val="3965755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98D94B-218E-4F26-B2CB-F57ED59AF9A2}" type="datetimeFigureOut">
              <a:rPr lang="en-US" smtClean="0"/>
              <a:pPr/>
              <a:t>7/10/2015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7D92F-FDEA-4594-A4E6-93575EE16C1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98D94B-218E-4F26-B2CB-F57ED59AF9A2}" type="datetimeFigureOut">
              <a:rPr lang="en-US" smtClean="0"/>
              <a:pPr/>
              <a:t>7/10/2015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7D92F-FDEA-4594-A4E6-93575EE16C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98D94B-218E-4F26-B2CB-F57ED59AF9A2}" type="datetimeFigureOut">
              <a:rPr lang="en-US" smtClean="0"/>
              <a:pPr/>
              <a:t>7/10/2015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7D92F-FDEA-4594-A4E6-93575EE16C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98D94B-218E-4F26-B2CB-F57ED59AF9A2}" type="datetimeFigureOut">
              <a:rPr lang="en-US" smtClean="0"/>
              <a:pPr/>
              <a:t>7/10/2015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7D92F-FDEA-4594-A4E6-93575EE16C1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98D94B-218E-4F26-B2CB-F57ED59AF9A2}" type="datetimeFigureOut">
              <a:rPr lang="en-US" smtClean="0"/>
              <a:pPr/>
              <a:t>7/10/2015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7D92F-FDEA-4594-A4E6-93575EE16C1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98D94B-218E-4F26-B2CB-F57ED59AF9A2}" type="datetimeFigureOut">
              <a:rPr lang="en-US" smtClean="0"/>
              <a:pPr/>
              <a:t>7/10/2015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27D92F-FDEA-4594-A4E6-93575EE16C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98D94B-218E-4F26-B2CB-F57ED59AF9A2}" type="datetimeFigureOut">
              <a:rPr lang="en-US" smtClean="0"/>
              <a:pPr/>
              <a:t>7/10/2015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27D92F-FDEA-4594-A4E6-93575EE16C1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98D94B-218E-4F26-B2CB-F57ED59AF9A2}" type="datetimeFigureOut">
              <a:rPr lang="en-US" smtClean="0"/>
              <a:pPr/>
              <a:t>7/10/2015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27D92F-FDEA-4594-A4E6-93575EE16C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98D94B-218E-4F26-B2CB-F57ED59AF9A2}" type="datetimeFigureOut">
              <a:rPr lang="en-US" smtClean="0"/>
              <a:pPr/>
              <a:t>7/10/2015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27D92F-FDEA-4594-A4E6-93575EE16C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98D94B-218E-4F26-B2CB-F57ED59AF9A2}" type="datetimeFigureOut">
              <a:rPr lang="en-US" smtClean="0"/>
              <a:pPr/>
              <a:t>7/10/2015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27D92F-FDEA-4594-A4E6-93575EE16C1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98D94B-218E-4F26-B2CB-F57ED59AF9A2}" type="datetimeFigureOut">
              <a:rPr lang="en-US" smtClean="0"/>
              <a:pPr/>
              <a:t>7/10/2015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27D92F-FDEA-4594-A4E6-93575EE16C1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98D94B-218E-4F26-B2CB-F57ED59AF9A2}" type="datetimeFigureOut">
              <a:rPr lang="en-US" smtClean="0"/>
              <a:pPr/>
              <a:t>7/10/2015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27D92F-FDEA-4594-A4E6-93575EE16C1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590800"/>
            <a:ext cx="7772400" cy="1470025"/>
          </a:xfrm>
        </p:spPr>
        <p:txBody>
          <a:bodyPr>
            <a:noAutofit/>
          </a:bodyPr>
          <a:lstStyle/>
          <a:p>
            <a:r>
              <a:rPr lang="en-US" sz="4800" smtClean="0"/>
              <a:t>How to use media partnerships to strengthen your grant proposals and funding streams</a:t>
            </a:r>
            <a:endParaRPr lang="en-US"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Social Media</a:t>
            </a:r>
            <a:br>
              <a:rPr lang="en-US" dirty="0" smtClean="0"/>
            </a:br>
            <a:r>
              <a:rPr lang="en-US" dirty="0" smtClean="0"/>
              <a:t>Positives </a:t>
            </a:r>
            <a:endParaRPr lang="en-US" dirty="0"/>
          </a:p>
        </p:txBody>
      </p:sp>
      <p:sp>
        <p:nvSpPr>
          <p:cNvPr id="6" name="Content Placeholder 5"/>
          <p:cNvSpPr>
            <a:spLocks noGrp="1"/>
          </p:cNvSpPr>
          <p:nvPr>
            <p:ph idx="1"/>
          </p:nvPr>
        </p:nvSpPr>
        <p:spPr/>
        <p:txBody>
          <a:bodyPr/>
          <a:lstStyle/>
          <a:p>
            <a:r>
              <a:rPr lang="en-US" dirty="0" smtClean="0"/>
              <a:t>Can reach a broader audience faster</a:t>
            </a:r>
          </a:p>
          <a:p>
            <a:endParaRPr lang="en-US" dirty="0" smtClean="0"/>
          </a:p>
          <a:p>
            <a:r>
              <a:rPr lang="en-US" dirty="0" smtClean="0"/>
              <a:t>Can produce positive social outcomes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Media </a:t>
            </a:r>
            <a:br>
              <a:rPr lang="en-US" dirty="0" smtClean="0"/>
            </a:br>
            <a:r>
              <a:rPr lang="en-US" dirty="0" smtClean="0"/>
              <a:t>Negatives</a:t>
            </a:r>
            <a:endParaRPr lang="en-US" dirty="0"/>
          </a:p>
        </p:txBody>
      </p:sp>
      <p:sp>
        <p:nvSpPr>
          <p:cNvPr id="3" name="Content Placeholder 2"/>
          <p:cNvSpPr>
            <a:spLocks noGrp="1"/>
          </p:cNvSpPr>
          <p:nvPr>
            <p:ph idx="1"/>
          </p:nvPr>
        </p:nvSpPr>
        <p:spPr/>
        <p:txBody>
          <a:bodyPr/>
          <a:lstStyle/>
          <a:p>
            <a:pPr>
              <a:buNone/>
            </a:pPr>
            <a:endParaRPr lang="en-US" dirty="0" smtClean="0"/>
          </a:p>
          <a:p>
            <a:r>
              <a:rPr lang="en-US" dirty="0" smtClean="0"/>
              <a:t>The research indicates that nonprofits do not view foundations’ social media to be as effective as other modes of communication, including one-on-one conversations, group meetings, published materials, and websites</a:t>
            </a:r>
          </a:p>
          <a:p>
            <a:pPr>
              <a:buNone/>
            </a:pPr>
            <a:endParaRPr lang="en-US" dirty="0" smtClean="0"/>
          </a:p>
          <a:p>
            <a:r>
              <a:rPr lang="en-US" dirty="0" smtClean="0"/>
              <a:t>Message cannot always be controlled</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does a media partner fit into grant seeking?</a:t>
            </a:r>
            <a:endParaRPr lang="en-US" dirty="0"/>
          </a:p>
        </p:txBody>
      </p:sp>
      <p:sp>
        <p:nvSpPr>
          <p:cNvPr id="4" name="Content Placeholder 3"/>
          <p:cNvSpPr>
            <a:spLocks noGrp="1"/>
          </p:cNvSpPr>
          <p:nvPr>
            <p:ph idx="1"/>
          </p:nvPr>
        </p:nvSpPr>
        <p:spPr/>
        <p:txBody>
          <a:bodyPr/>
          <a:lstStyle/>
          <a:p>
            <a:r>
              <a:rPr lang="en-US" dirty="0" smtClean="0"/>
              <a:t>Can be used to apply for media related activities that can strengthen the organizations brand overall</a:t>
            </a:r>
          </a:p>
          <a:p>
            <a:endParaRPr lang="en-US" dirty="0" smtClean="0"/>
          </a:p>
          <a:p>
            <a:r>
              <a:rPr lang="en-US" dirty="0" smtClean="0"/>
              <a:t>Can be used to market program activities and highlight foundations, there by increasing their brands</a:t>
            </a:r>
            <a:endParaRPr lang="en-US" dirty="0"/>
          </a:p>
        </p:txBody>
      </p:sp>
      <p:graphicFrame>
        <p:nvGraphicFramePr>
          <p:cNvPr id="5" name="Object 4"/>
          <p:cNvGraphicFramePr>
            <a:graphicFrameLocks noChangeAspect="1"/>
          </p:cNvGraphicFramePr>
          <p:nvPr/>
        </p:nvGraphicFramePr>
        <p:xfrm>
          <a:off x="10363200" y="4953000"/>
          <a:ext cx="914400" cy="771525"/>
        </p:xfrm>
        <a:graphic>
          <a:graphicData uri="http://schemas.openxmlformats.org/presentationml/2006/ole">
            <mc:AlternateContent xmlns:mc="http://schemas.openxmlformats.org/markup-compatibility/2006">
              <mc:Choice xmlns:v="urn:schemas-microsoft-com:vml" Requires="v">
                <p:oleObj spid="_x0000_s22531" name="Acrobat Document" showAsIcon="1" r:id="rId4" imgW="914400" imgH="771480" progId="AcroExch.Document.11">
                  <p:embed/>
                </p:oleObj>
              </mc:Choice>
              <mc:Fallback>
                <p:oleObj name="Acrobat Document" showAsIcon="1" r:id="rId4" imgW="914400" imgH="771480" progId="AcroExch.Document.11">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63200" y="4953000"/>
                        <a:ext cx="914400" cy="771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a media partner fit into other funding streams</a:t>
            </a:r>
            <a:endParaRPr lang="en-US" dirty="0"/>
          </a:p>
        </p:txBody>
      </p:sp>
      <p:sp>
        <p:nvSpPr>
          <p:cNvPr id="3" name="Content Placeholder 2"/>
          <p:cNvSpPr>
            <a:spLocks noGrp="1"/>
          </p:cNvSpPr>
          <p:nvPr>
            <p:ph idx="1"/>
          </p:nvPr>
        </p:nvSpPr>
        <p:spPr/>
        <p:txBody>
          <a:bodyPr/>
          <a:lstStyle/>
          <a:p>
            <a:r>
              <a:rPr lang="en-US" dirty="0" smtClean="0"/>
              <a:t>Having a media sponsor makes your organization stronger to a corporate sponsor</a:t>
            </a:r>
          </a:p>
          <a:p>
            <a:endParaRPr lang="en-US" dirty="0" smtClean="0"/>
          </a:p>
          <a:p>
            <a:endParaRPr lang="en-US" dirty="0" smtClean="0"/>
          </a:p>
          <a:p>
            <a:r>
              <a:rPr lang="en-US" dirty="0" smtClean="0"/>
              <a:t>Can help you attract additional individual donors and board members</a:t>
            </a:r>
          </a:p>
          <a:p>
            <a:endParaRPr lang="en-US" dirty="0" smtClean="0"/>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you use these relationships to increase funding success</a:t>
            </a:r>
            <a:endParaRPr lang="en-US" dirty="0"/>
          </a:p>
        </p:txBody>
      </p:sp>
      <p:sp>
        <p:nvSpPr>
          <p:cNvPr id="3" name="Content Placeholder 2"/>
          <p:cNvSpPr>
            <a:spLocks noGrp="1"/>
          </p:cNvSpPr>
          <p:nvPr>
            <p:ph idx="1"/>
          </p:nvPr>
        </p:nvSpPr>
        <p:spPr/>
        <p:txBody>
          <a:bodyPr/>
          <a:lstStyle/>
          <a:p>
            <a:r>
              <a:rPr lang="en-US" dirty="0" smtClean="0"/>
              <a:t>Research potential foundations target audiences and current media strategies</a:t>
            </a:r>
          </a:p>
          <a:p>
            <a:endParaRPr lang="en-US" dirty="0" smtClean="0"/>
          </a:p>
          <a:p>
            <a:r>
              <a:rPr lang="en-US" dirty="0" smtClean="0"/>
              <a:t>When approaching corporations for sponsorships, find ones whose target demographic matches not only your cause, but also your media partner’s audiences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should you look for in a media partnership?</a:t>
            </a:r>
            <a:endParaRPr lang="en-US" dirty="0"/>
          </a:p>
        </p:txBody>
      </p:sp>
      <p:sp>
        <p:nvSpPr>
          <p:cNvPr id="3" name="Content Placeholder 2"/>
          <p:cNvSpPr>
            <a:spLocks noGrp="1"/>
          </p:cNvSpPr>
          <p:nvPr>
            <p:ph idx="1"/>
          </p:nvPr>
        </p:nvSpPr>
        <p:spPr/>
        <p:txBody>
          <a:bodyPr/>
          <a:lstStyle/>
          <a:p>
            <a:r>
              <a:rPr lang="en-US" dirty="0" smtClean="0"/>
              <a:t>Research media partnerships that fit your organization’s demographic</a:t>
            </a:r>
          </a:p>
          <a:p>
            <a:endParaRPr lang="en-US" dirty="0" smtClean="0"/>
          </a:p>
          <a:p>
            <a:r>
              <a:rPr lang="en-US" dirty="0" smtClean="0"/>
              <a:t>Don’t forget about Public Access ( Georgia Public Broadcasting, Radio Free Georgia, etc, etc)</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Places to look for potential media partners</a:t>
            </a:r>
            <a:endParaRPr lang="en-US" dirty="0"/>
          </a:p>
        </p:txBody>
      </p:sp>
      <p:sp>
        <p:nvSpPr>
          <p:cNvPr id="3" name="Content Placeholder 2"/>
          <p:cNvSpPr>
            <a:spLocks noGrp="1"/>
          </p:cNvSpPr>
          <p:nvPr>
            <p:ph idx="1"/>
          </p:nvPr>
        </p:nvSpPr>
        <p:spPr/>
        <p:txBody>
          <a:bodyPr/>
          <a:lstStyle/>
          <a:p>
            <a:r>
              <a:rPr lang="en-US" dirty="0" smtClean="0"/>
              <a:t>Press Club</a:t>
            </a:r>
          </a:p>
          <a:p>
            <a:endParaRPr lang="en-US" dirty="0" smtClean="0"/>
          </a:p>
          <a:p>
            <a:r>
              <a:rPr lang="en-US" dirty="0" smtClean="0"/>
              <a:t>Media related associations: Public Relations Society, National Assn. of Journalists, Local Media Association</a:t>
            </a:r>
          </a:p>
          <a:p>
            <a:endParaRPr lang="en-US" dirty="0" smtClean="0"/>
          </a:p>
          <a:p>
            <a:r>
              <a:rPr lang="en-US" dirty="0" smtClean="0"/>
              <a:t>Reach out to your local media to build relationships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 media partner looking for in you?</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pPr algn="ctr">
              <a:buNone/>
            </a:pPr>
            <a:r>
              <a:rPr lang="en-US" sz="4000" dirty="0" smtClean="0"/>
              <a:t>A demographic that fits their target audience</a:t>
            </a:r>
            <a:endParaRPr lang="en-US" sz="4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endParaRPr lang="en-US" dirty="0" smtClean="0"/>
          </a:p>
          <a:p>
            <a:pPr>
              <a:buNone/>
            </a:pPr>
            <a:endParaRPr lang="en-US" dirty="0" smtClean="0"/>
          </a:p>
          <a:p>
            <a:pPr algn="ctr">
              <a:buNone/>
            </a:pPr>
            <a:r>
              <a:rPr lang="en-US" dirty="0" smtClean="0"/>
              <a:t>A MEDIA PARTNERSHIP CAN BE A MUTUALLY BENEFICIAL RELATIONSHIP THAT WILL MAKE YOU BOTH STRONGER!</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8229600" cy="685800"/>
          </a:xfrm>
        </p:spPr>
        <p:txBody>
          <a:bodyPr>
            <a:normAutofit fontScale="90000"/>
          </a:bodyPr>
          <a:lstStyle/>
          <a:p>
            <a:r>
              <a:rPr lang="en-US" dirty="0" smtClean="0"/>
              <a:t>Questions?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Presenters</a:t>
            </a:r>
            <a:endParaRPr lang="en-US" dirty="0"/>
          </a:p>
        </p:txBody>
      </p:sp>
      <p:sp>
        <p:nvSpPr>
          <p:cNvPr id="3" name="Content Placeholder 2"/>
          <p:cNvSpPr>
            <a:spLocks noGrp="1"/>
          </p:cNvSpPr>
          <p:nvPr>
            <p:ph sz="half" idx="1"/>
          </p:nvPr>
        </p:nvSpPr>
        <p:spPr/>
        <p:txBody>
          <a:bodyPr>
            <a:normAutofit/>
          </a:bodyPr>
          <a:lstStyle/>
          <a:p>
            <a:pPr>
              <a:buNone/>
            </a:pPr>
            <a:endParaRPr lang="en-US" sz="4300" dirty="0" smtClean="0"/>
          </a:p>
          <a:p>
            <a:pPr>
              <a:buNone/>
            </a:pPr>
            <a:endParaRPr lang="en-US" sz="4300" dirty="0" smtClean="0"/>
          </a:p>
          <a:p>
            <a:pPr>
              <a:buNone/>
            </a:pPr>
            <a:r>
              <a:rPr lang="en-US" sz="4300" dirty="0" smtClean="0"/>
              <a:t>Alexis Buchanan</a:t>
            </a:r>
          </a:p>
          <a:p>
            <a:pPr>
              <a:buNone/>
            </a:pPr>
            <a:endParaRPr lang="en-US" dirty="0" smtClean="0"/>
          </a:p>
          <a:p>
            <a:pPr>
              <a:buNone/>
            </a:pPr>
            <a:endParaRPr lang="en-US" dirty="0"/>
          </a:p>
        </p:txBody>
      </p:sp>
      <p:sp>
        <p:nvSpPr>
          <p:cNvPr id="4" name="Content Placeholder 3"/>
          <p:cNvSpPr>
            <a:spLocks noGrp="1"/>
          </p:cNvSpPr>
          <p:nvPr>
            <p:ph sz="half" idx="2"/>
          </p:nvPr>
        </p:nvSpPr>
        <p:spPr/>
        <p:txBody>
          <a:bodyPr>
            <a:normAutofit/>
          </a:bodyPr>
          <a:lstStyle/>
          <a:p>
            <a:pPr>
              <a:buNone/>
            </a:pPr>
            <a:endParaRPr lang="en-US" sz="4300" dirty="0" smtClean="0"/>
          </a:p>
          <a:p>
            <a:pPr>
              <a:buNone/>
            </a:pPr>
            <a:endParaRPr lang="en-US" sz="4300" dirty="0" smtClean="0"/>
          </a:p>
          <a:p>
            <a:pPr>
              <a:buNone/>
            </a:pPr>
            <a:r>
              <a:rPr lang="en-US" sz="4300" dirty="0" err="1" smtClean="0"/>
              <a:t>Daminon</a:t>
            </a:r>
            <a:r>
              <a:rPr lang="en-US" sz="4300" dirty="0" smtClean="0"/>
              <a:t> Lewis</a:t>
            </a:r>
          </a:p>
          <a:p>
            <a:pPr>
              <a:buNone/>
            </a:pPr>
            <a:endParaRPr lang="en-US" dirty="0" smtClean="0"/>
          </a:p>
          <a:p>
            <a:pPr>
              <a:buNone/>
            </a:pPr>
            <a:endParaRPr lang="en-US" dirty="0"/>
          </a:p>
          <a:p>
            <a:pPr algn="ctr">
              <a:buNone/>
            </a:pPr>
            <a:r>
              <a:rPr lang="en-US" dirty="0" smtClean="0"/>
              <a:t>3206 Media Consulting</a:t>
            </a:r>
            <a:endParaRPr lang="en-US" dirty="0"/>
          </a:p>
          <a:p>
            <a:pPr>
              <a:buNone/>
            </a:pPr>
            <a:endParaRPr lang="en-US" dirty="0"/>
          </a:p>
        </p:txBody>
      </p:sp>
      <p:pic>
        <p:nvPicPr>
          <p:cNvPr id="5" name="Picture 4" descr="CCO Logo FINAL-01_email.jpg"/>
          <p:cNvPicPr>
            <a:picLocks noChangeAspect="1"/>
          </p:cNvPicPr>
          <p:nvPr/>
        </p:nvPicPr>
        <p:blipFill>
          <a:blip r:embed="rId3" cstate="print"/>
          <a:stretch>
            <a:fillRect/>
          </a:stretch>
        </p:blipFill>
        <p:spPr>
          <a:xfrm>
            <a:off x="1219200" y="4495800"/>
            <a:ext cx="1950720" cy="908304"/>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752600"/>
          </a:xfrm>
        </p:spPr>
        <p:txBody>
          <a:bodyPr/>
          <a:lstStyle/>
          <a:p>
            <a:r>
              <a:rPr lang="en-US" dirty="0" smtClean="0"/>
              <a:t>Thank You!</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r>
              <a:rPr lang="en-US" dirty="0" smtClean="0"/>
              <a:t>Recent data from the Pew Internet &amp; American Life Project capture these trends</a:t>
            </a:r>
            <a:endParaRPr lang="en-US" dirty="0"/>
          </a:p>
        </p:txBody>
      </p:sp>
      <p:sp>
        <p:nvSpPr>
          <p:cNvPr id="3" name="Content Placeholder 2"/>
          <p:cNvSpPr>
            <a:spLocks noGrp="1"/>
          </p:cNvSpPr>
          <p:nvPr>
            <p:ph idx="1"/>
          </p:nvPr>
        </p:nvSpPr>
        <p:spPr>
          <a:xfrm>
            <a:off x="457200" y="1828800"/>
            <a:ext cx="8229600" cy="4648200"/>
          </a:xfrm>
        </p:spPr>
        <p:txBody>
          <a:bodyPr>
            <a:normAutofit lnSpcReduction="10000"/>
          </a:bodyPr>
          <a:lstStyle/>
          <a:p>
            <a:r>
              <a:rPr lang="en-US" dirty="0" smtClean="0"/>
              <a:t>Over two-thirds of the U.S. adult population access local news through a mix of traditional, Web-based, and mobile media</a:t>
            </a:r>
          </a:p>
          <a:p>
            <a:r>
              <a:rPr lang="en-US" dirty="0" smtClean="0"/>
              <a:t> 72 percent of U.S. adults on the Internet use social networking sites such as </a:t>
            </a:r>
            <a:r>
              <a:rPr lang="en-US" dirty="0" err="1" smtClean="0"/>
              <a:t>Facebook</a:t>
            </a:r>
            <a:r>
              <a:rPr lang="en-US" dirty="0" smtClean="0"/>
              <a:t>, LinkedIn, and Twitter</a:t>
            </a:r>
          </a:p>
          <a:p>
            <a:r>
              <a:rPr lang="en-US" dirty="0" smtClean="0"/>
              <a:t>80 percent of U.S. adults have a broadband connection at home and/or own a </a:t>
            </a:r>
            <a:r>
              <a:rPr lang="en-US" dirty="0" err="1" smtClean="0"/>
              <a:t>smartphone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According to the</a:t>
            </a:r>
            <a:br>
              <a:rPr lang="en-US" dirty="0" smtClean="0"/>
            </a:br>
            <a:r>
              <a:rPr lang="en-US" dirty="0" smtClean="0"/>
              <a:t>Foundation Center</a:t>
            </a:r>
            <a:endParaRPr lang="en-US" dirty="0"/>
          </a:p>
        </p:txBody>
      </p:sp>
      <p:sp>
        <p:nvSpPr>
          <p:cNvPr id="3" name="Content Placeholder 2"/>
          <p:cNvSpPr>
            <a:spLocks noGrp="1"/>
          </p:cNvSpPr>
          <p:nvPr>
            <p:ph idx="1"/>
          </p:nvPr>
        </p:nvSpPr>
        <p:spPr/>
        <p:txBody>
          <a:bodyPr>
            <a:normAutofit/>
          </a:bodyPr>
          <a:lstStyle/>
          <a:p>
            <a:r>
              <a:rPr lang="en-US" dirty="0" smtClean="0"/>
              <a:t>Media related funding increased 21 percent from 2009 to 2011</a:t>
            </a:r>
          </a:p>
          <a:p>
            <a:endParaRPr lang="en-US" dirty="0" smtClean="0"/>
          </a:p>
          <a:p>
            <a:r>
              <a:rPr lang="en-US" dirty="0" smtClean="0"/>
              <a:t>Media-related </a:t>
            </a:r>
            <a:r>
              <a:rPr lang="en-US" dirty="0" err="1" smtClean="0"/>
              <a:t>grantmaking</a:t>
            </a:r>
            <a:r>
              <a:rPr lang="en-US" dirty="0" smtClean="0"/>
              <a:t> grew at a faster rate than </a:t>
            </a:r>
            <a:r>
              <a:rPr lang="en-US" dirty="0" err="1" smtClean="0"/>
              <a:t>grantmaking</a:t>
            </a:r>
            <a:r>
              <a:rPr lang="en-US" dirty="0" smtClean="0"/>
              <a:t> overall between 2009 and 2011 (21 percent vs. 5.8 percent, respectively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algn="ctr">
              <a:buNone/>
            </a:pPr>
            <a:r>
              <a:rPr lang="en-US" sz="3600" dirty="0" smtClean="0"/>
              <a:t>If treated as a single category, media-related </a:t>
            </a:r>
            <a:r>
              <a:rPr lang="en-US" sz="3600" dirty="0" err="1" smtClean="0"/>
              <a:t>grantmaking</a:t>
            </a:r>
            <a:r>
              <a:rPr lang="en-US" sz="3600" dirty="0" smtClean="0"/>
              <a:t> would have ranked seventh in domestic </a:t>
            </a:r>
            <a:r>
              <a:rPr lang="en-US" sz="3600" dirty="0" err="1" smtClean="0"/>
              <a:t>grantmaking</a:t>
            </a:r>
            <a:r>
              <a:rPr lang="en-US" sz="3600" dirty="0" smtClean="0"/>
              <a:t> in 2011 ($687.6 million), placing it just behind environment ($1.5 billion) and just ahead of science and technology ($535 million), religion ($471 million), and the social sciences ($234 million)</a:t>
            </a:r>
          </a:p>
          <a:p>
            <a:endParaRPr lang="en-US" dirty="0"/>
          </a:p>
        </p:txBody>
      </p:sp>
      <p:graphicFrame>
        <p:nvGraphicFramePr>
          <p:cNvPr id="5" name="Object 4"/>
          <p:cNvGraphicFramePr>
            <a:graphicFrameLocks noChangeAspect="1"/>
          </p:cNvGraphicFramePr>
          <p:nvPr/>
        </p:nvGraphicFramePr>
        <p:xfrm>
          <a:off x="9525000" y="5105400"/>
          <a:ext cx="914400" cy="771525"/>
        </p:xfrm>
        <a:graphic>
          <a:graphicData uri="http://schemas.openxmlformats.org/presentationml/2006/ole">
            <mc:AlternateContent xmlns:mc="http://schemas.openxmlformats.org/markup-compatibility/2006">
              <mc:Choice xmlns:v="urn:schemas-microsoft-com:vml" Requires="v">
                <p:oleObj spid="_x0000_s1028" name="Acrobat Document" showAsIcon="1" r:id="rId4" imgW="914400" imgH="771480" progId="AcroExch.Document.11">
                  <p:embed/>
                </p:oleObj>
              </mc:Choice>
              <mc:Fallback>
                <p:oleObj name="Acrobat Document" showAsIcon="1" r:id="rId4" imgW="914400" imgH="771480" progId="AcroExch.Document.11">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25000" y="5105400"/>
                        <a:ext cx="914400" cy="771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media partner?</a:t>
            </a:r>
            <a:endParaRPr lang="en-US" dirty="0"/>
          </a:p>
        </p:txBody>
      </p:sp>
      <p:sp>
        <p:nvSpPr>
          <p:cNvPr id="3" name="Content Placeholder 2"/>
          <p:cNvSpPr>
            <a:spLocks noGrp="1"/>
          </p:cNvSpPr>
          <p:nvPr>
            <p:ph idx="1"/>
          </p:nvPr>
        </p:nvSpPr>
        <p:spPr/>
        <p:txBody>
          <a:bodyPr/>
          <a:lstStyle/>
          <a:p>
            <a:r>
              <a:rPr lang="en-US" dirty="0" smtClean="0"/>
              <a:t>A media partner is a media entity (radio, television, film, social media) that agrees to partner together to promote both your brands as one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foundations use media?</a:t>
            </a:r>
            <a:endParaRPr lang="en-US" dirty="0"/>
          </a:p>
        </p:txBody>
      </p:sp>
      <p:sp>
        <p:nvSpPr>
          <p:cNvPr id="3" name="Content Placeholder 2"/>
          <p:cNvSpPr>
            <a:spLocks noGrp="1"/>
          </p:cNvSpPr>
          <p:nvPr>
            <p:ph idx="1"/>
          </p:nvPr>
        </p:nvSpPr>
        <p:spPr/>
        <p:txBody>
          <a:bodyPr/>
          <a:lstStyle/>
          <a:p>
            <a:r>
              <a:rPr lang="en-US" dirty="0" smtClean="0"/>
              <a:t>Foundations have their own strategic objectives that they are trying to promote</a:t>
            </a:r>
          </a:p>
          <a:p>
            <a:endParaRPr lang="en-US" dirty="0"/>
          </a:p>
          <a:p>
            <a:r>
              <a:rPr lang="en-US" dirty="0" smtClean="0"/>
              <a:t>Local news coverage of community and place based foundations is declining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p:txBody>
          <a:bodyPr>
            <a:normAutofit lnSpcReduction="10000"/>
          </a:bodyPr>
          <a:lstStyle/>
          <a:p>
            <a:r>
              <a:rPr lang="en-US" dirty="0" smtClean="0"/>
              <a:t>In 2008, 41 percent of </a:t>
            </a:r>
            <a:r>
              <a:rPr lang="en-US" dirty="0"/>
              <a:t>l</a:t>
            </a:r>
            <a:r>
              <a:rPr lang="en-US" dirty="0" smtClean="0"/>
              <a:t>eaders of community and place-based foundation told Knight Foundation that useful local news was shrinking in volume. Just two years later, 75 percent of them said local news was drying up</a:t>
            </a:r>
            <a:endParaRPr lang="en-US" dirty="0"/>
          </a:p>
        </p:txBody>
      </p:sp>
      <p:sp>
        <p:nvSpPr>
          <p:cNvPr id="8" name="Content Placeholder 7"/>
          <p:cNvSpPr>
            <a:spLocks noGrp="1"/>
          </p:cNvSpPr>
          <p:nvPr>
            <p:ph sz="half" idx="2"/>
          </p:nvPr>
        </p:nvSpPr>
        <p:spPr/>
        <p:txBody>
          <a:bodyPr>
            <a:normAutofit lnSpcReduction="10000"/>
          </a:bodyPr>
          <a:lstStyle/>
          <a:p>
            <a:r>
              <a:rPr lang="en-US" dirty="0" smtClean="0"/>
              <a:t>Currently foundations are making more media and journalism grants not for the sake of media alone, but because they are finding they need a healthy news ecosystem in order to achieve their strategic goals.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happened to </a:t>
            </a:r>
            <a:br>
              <a:rPr lang="en-US" dirty="0" smtClean="0"/>
            </a:br>
            <a:r>
              <a:rPr lang="en-US" dirty="0" smtClean="0"/>
              <a:t>Public Service Announcements?</a:t>
            </a:r>
            <a:endParaRPr lang="en-US" dirty="0"/>
          </a:p>
        </p:txBody>
      </p:sp>
      <p:sp>
        <p:nvSpPr>
          <p:cNvPr id="3" name="Content Placeholder 2"/>
          <p:cNvSpPr>
            <a:spLocks noGrp="1"/>
          </p:cNvSpPr>
          <p:nvPr>
            <p:ph idx="1"/>
          </p:nvPr>
        </p:nvSpPr>
        <p:spPr/>
        <p:txBody>
          <a:bodyPr/>
          <a:lstStyle/>
          <a:p>
            <a:endParaRPr lang="en-US" dirty="0" smtClean="0"/>
          </a:p>
          <a:p>
            <a:pPr>
              <a:buNone/>
            </a:pPr>
            <a:endParaRPr lang="en-US" dirty="0" smtClean="0"/>
          </a:p>
          <a:p>
            <a:pPr algn="ctr">
              <a:buNone/>
            </a:pPr>
            <a:r>
              <a:rPr lang="en-US" sz="9600" dirty="0" smtClean="0"/>
              <a:t>?????</a:t>
            </a:r>
            <a:endParaRPr lang="en-US" sz="9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550</TotalTime>
  <Words>1232</Words>
  <Application>Microsoft Office PowerPoint</Application>
  <PresentationFormat>On-screen Show (4:3)</PresentationFormat>
  <Paragraphs>106</Paragraphs>
  <Slides>20</Slides>
  <Notes>16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4" baseType="lpstr">
      <vt:lpstr>Arial</vt:lpstr>
      <vt:lpstr>Calibri</vt:lpstr>
      <vt:lpstr>Office Theme</vt:lpstr>
      <vt:lpstr>Acrobat Document</vt:lpstr>
      <vt:lpstr>How to use media partnerships to strengthen your grant proposals and funding streams</vt:lpstr>
      <vt:lpstr>Presenters</vt:lpstr>
      <vt:lpstr>Recent data from the Pew Internet &amp; American Life Project capture these trends</vt:lpstr>
      <vt:lpstr>According to the Foundation Center</vt:lpstr>
      <vt:lpstr>PowerPoint Presentation</vt:lpstr>
      <vt:lpstr>What is a media partner?</vt:lpstr>
      <vt:lpstr>How do foundations use media?</vt:lpstr>
      <vt:lpstr>PowerPoint Presentation</vt:lpstr>
      <vt:lpstr>What happened to  Public Service Announcements?</vt:lpstr>
      <vt:lpstr>Social Media Positives </vt:lpstr>
      <vt:lpstr>Social Media  Negatives</vt:lpstr>
      <vt:lpstr>Where does a media partner fit into grant seeking?</vt:lpstr>
      <vt:lpstr>How does a media partner fit into other funding streams</vt:lpstr>
      <vt:lpstr>How can you use these relationships to increase funding success</vt:lpstr>
      <vt:lpstr>What should you look for in a media partnership?</vt:lpstr>
      <vt:lpstr>Places to look for potential media partners</vt:lpstr>
      <vt:lpstr>What is a media partner looking for in you?</vt:lpstr>
      <vt:lpstr>Summary</vt:lpstr>
      <vt:lpstr>Questions?</vt:lpstr>
      <vt:lpstr>Thank You!</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media partnerships to strengthen your grant proposals and funding streams</dc:title>
  <dc:creator>alexisjb</dc:creator>
  <cp:lastModifiedBy>Owner</cp:lastModifiedBy>
  <cp:revision>7</cp:revision>
  <dcterms:created xsi:type="dcterms:W3CDTF">2015-06-22T15:00:26Z</dcterms:created>
  <dcterms:modified xsi:type="dcterms:W3CDTF">2015-07-10T14:22:16Z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2093526306</vt:i4>
  </property>
  <property fmtid="{D5CDD505-2E9C-101B-9397-08002B2CF9AE}" pid="3" name="_NewReviewCycle">
    <vt:lpwstr/>
  </property>
  <property fmtid="{D5CDD505-2E9C-101B-9397-08002B2CF9AE}" pid="4" name="_EmailSubject">
    <vt:lpwstr>2015</vt:lpwstr>
  </property>
  <property fmtid="{D5CDD505-2E9C-101B-9397-08002B2CF9AE}" pid="5" name="_AuthorEmail">
    <vt:lpwstr>madams@zooatlanta.org</vt:lpwstr>
  </property>
  <property fmtid="{D5CDD505-2E9C-101B-9397-08002B2CF9AE}" pid="6" name="_AuthorEmailDisplayName">
    <vt:lpwstr>Meghann Adams</vt:lpwstr>
  </property>
</Properties>
</file>