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0"/>
  </p:notesMasterIdLst>
  <p:handoutMasterIdLst>
    <p:handoutMasterId r:id="rId41"/>
  </p:handoutMasterIdLst>
  <p:sldIdLst>
    <p:sldId id="261" r:id="rId3"/>
    <p:sldId id="267" r:id="rId4"/>
    <p:sldId id="256" r:id="rId5"/>
    <p:sldId id="264" r:id="rId6"/>
    <p:sldId id="265" r:id="rId7"/>
    <p:sldId id="266" r:id="rId8"/>
    <p:sldId id="268" r:id="rId9"/>
    <p:sldId id="269" r:id="rId10"/>
    <p:sldId id="270" r:id="rId11"/>
    <p:sldId id="271" r:id="rId12"/>
    <p:sldId id="272" r:id="rId13"/>
    <p:sldId id="262" r:id="rId14"/>
    <p:sldId id="263" r:id="rId15"/>
    <p:sldId id="273" r:id="rId16"/>
    <p:sldId id="274" r:id="rId17"/>
    <p:sldId id="276" r:id="rId18"/>
    <p:sldId id="277" r:id="rId19"/>
    <p:sldId id="278" r:id="rId20"/>
    <p:sldId id="275" r:id="rId21"/>
    <p:sldId id="279" r:id="rId22"/>
    <p:sldId id="280" r:id="rId23"/>
    <p:sldId id="281" r:id="rId24"/>
    <p:sldId id="282" r:id="rId25"/>
    <p:sldId id="283" r:id="rId26"/>
    <p:sldId id="284" r:id="rId27"/>
    <p:sldId id="285" r:id="rId28"/>
    <p:sldId id="296" r:id="rId29"/>
    <p:sldId id="286" r:id="rId30"/>
    <p:sldId id="287" r:id="rId31"/>
    <p:sldId id="288" r:id="rId32"/>
    <p:sldId id="289" r:id="rId33"/>
    <p:sldId id="290" r:id="rId34"/>
    <p:sldId id="291" r:id="rId35"/>
    <p:sldId id="292" r:id="rId36"/>
    <p:sldId id="293" r:id="rId37"/>
    <p:sldId id="294" r:id="rId38"/>
    <p:sldId id="295" r:id="rId39"/>
  </p:sldIdLst>
  <p:sldSz cx="9144000" cy="5143500" type="screen16x9"/>
  <p:notesSz cx="68580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130" autoAdjust="0"/>
    <p:restoredTop sz="96646" autoAdjust="0"/>
  </p:normalViewPr>
  <p:slideViewPr>
    <p:cSldViewPr>
      <p:cViewPr>
        <p:scale>
          <a:sx n="80" d="100"/>
          <a:sy n="80" d="100"/>
        </p:scale>
        <p:origin x="-2526" y="-12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B9174-1930-469F-A35E-28702A9BAD2C}"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0D26860F-6EFD-443F-8F0E-1F4CADAB4F34}">
      <dgm:prSet phldrT="[Text]"/>
      <dgm:spPr/>
      <dgm:t>
        <a:bodyPr/>
        <a:lstStyle/>
        <a:p>
          <a:r>
            <a:rPr lang="en-US" dirty="0" smtClean="0"/>
            <a:t>Elevated Risk </a:t>
          </a:r>
          <a:endParaRPr lang="en-US" dirty="0"/>
        </a:p>
      </dgm:t>
    </dgm:pt>
    <dgm:pt modelId="{7EF40656-4795-46FC-8A0B-EFE3BD663869}" type="parTrans" cxnId="{5E77D6A3-1BAD-4BB4-8C74-92141AF27BB8}">
      <dgm:prSet/>
      <dgm:spPr/>
      <dgm:t>
        <a:bodyPr/>
        <a:lstStyle/>
        <a:p>
          <a:endParaRPr lang="en-US"/>
        </a:p>
      </dgm:t>
    </dgm:pt>
    <dgm:pt modelId="{CED5E3DC-13DD-4507-BD16-CFFB4CB4AF53}" type="sibTrans" cxnId="{5E77D6A3-1BAD-4BB4-8C74-92141AF27BB8}">
      <dgm:prSet/>
      <dgm:spPr/>
      <dgm:t>
        <a:bodyPr/>
        <a:lstStyle/>
        <a:p>
          <a:endParaRPr lang="en-US" dirty="0"/>
        </a:p>
      </dgm:t>
    </dgm:pt>
    <dgm:pt modelId="{78830CC4-60B3-4D27-9177-173A7EA4010E}">
      <dgm:prSet phldrT="[Text]"/>
      <dgm:spPr/>
      <dgm:t>
        <a:bodyPr/>
        <a:lstStyle/>
        <a:p>
          <a:r>
            <a:rPr lang="en-US" dirty="0" smtClean="0"/>
            <a:t>Customized Controls</a:t>
          </a:r>
        </a:p>
        <a:p>
          <a:r>
            <a:rPr lang="en-US" dirty="0" smtClean="0"/>
            <a:t>$$</a:t>
          </a:r>
          <a:endParaRPr lang="en-US" dirty="0"/>
        </a:p>
      </dgm:t>
    </dgm:pt>
    <dgm:pt modelId="{2DB3D90E-215F-4A14-92F5-FF643C7DA665}" type="parTrans" cxnId="{E15BF253-64CF-4675-8F37-B52D31B60734}">
      <dgm:prSet/>
      <dgm:spPr/>
      <dgm:t>
        <a:bodyPr/>
        <a:lstStyle/>
        <a:p>
          <a:endParaRPr lang="en-US"/>
        </a:p>
      </dgm:t>
    </dgm:pt>
    <dgm:pt modelId="{9E09B79D-C123-4171-A455-A70296A3A889}" type="sibTrans" cxnId="{E15BF253-64CF-4675-8F37-B52D31B60734}">
      <dgm:prSet/>
      <dgm:spPr/>
      <dgm:t>
        <a:bodyPr/>
        <a:lstStyle/>
        <a:p>
          <a:endParaRPr lang="en-US" dirty="0"/>
        </a:p>
      </dgm:t>
    </dgm:pt>
    <dgm:pt modelId="{93D3D63F-238D-4F83-A70F-6181EE157B00}">
      <dgm:prSet phldrT="[Text]"/>
      <dgm:spPr/>
      <dgm:t>
        <a:bodyPr/>
        <a:lstStyle/>
        <a:p>
          <a:r>
            <a:rPr lang="en-US" dirty="0" smtClean="0"/>
            <a:t>Acceptable Risk </a:t>
          </a:r>
          <a:endParaRPr lang="en-US" dirty="0"/>
        </a:p>
      </dgm:t>
    </dgm:pt>
    <dgm:pt modelId="{844B5879-9242-4DFC-99B3-D3AC5292AF40}" type="parTrans" cxnId="{821950D5-34C8-4292-81D4-28B2A6A63F29}">
      <dgm:prSet/>
      <dgm:spPr/>
      <dgm:t>
        <a:bodyPr/>
        <a:lstStyle/>
        <a:p>
          <a:endParaRPr lang="en-US"/>
        </a:p>
      </dgm:t>
    </dgm:pt>
    <dgm:pt modelId="{2A660955-13EB-4916-8F4B-E015076C50CE}" type="sibTrans" cxnId="{821950D5-34C8-4292-81D4-28B2A6A63F29}">
      <dgm:prSet/>
      <dgm:spPr/>
      <dgm:t>
        <a:bodyPr/>
        <a:lstStyle/>
        <a:p>
          <a:endParaRPr lang="en-US"/>
        </a:p>
      </dgm:t>
    </dgm:pt>
    <dgm:pt modelId="{A3E62C3C-25F2-4732-AC15-CB1E8223E96D}" type="pres">
      <dgm:prSet presAssocID="{FDEB9174-1930-469F-A35E-28702A9BAD2C}" presName="linearFlow" presStyleCnt="0">
        <dgm:presLayoutVars>
          <dgm:dir/>
          <dgm:resizeHandles val="exact"/>
        </dgm:presLayoutVars>
      </dgm:prSet>
      <dgm:spPr/>
    </dgm:pt>
    <dgm:pt modelId="{1E777545-316C-43DA-A3B2-710AF885DEF3}" type="pres">
      <dgm:prSet presAssocID="{0D26860F-6EFD-443F-8F0E-1F4CADAB4F34}" presName="node" presStyleLbl="node1" presStyleIdx="0" presStyleCnt="3">
        <dgm:presLayoutVars>
          <dgm:bulletEnabled val="1"/>
        </dgm:presLayoutVars>
      </dgm:prSet>
      <dgm:spPr/>
      <dgm:t>
        <a:bodyPr/>
        <a:lstStyle/>
        <a:p>
          <a:endParaRPr lang="en-US"/>
        </a:p>
      </dgm:t>
    </dgm:pt>
    <dgm:pt modelId="{D25133B7-8FD5-455C-A45E-2DAD0BD6E2AB}" type="pres">
      <dgm:prSet presAssocID="{CED5E3DC-13DD-4507-BD16-CFFB4CB4AF53}" presName="spacerL" presStyleCnt="0"/>
      <dgm:spPr/>
    </dgm:pt>
    <dgm:pt modelId="{436E8183-73C4-4382-A623-87C5C098A17C}" type="pres">
      <dgm:prSet presAssocID="{CED5E3DC-13DD-4507-BD16-CFFB4CB4AF53}" presName="sibTrans" presStyleLbl="sibTrans2D1" presStyleIdx="0" presStyleCnt="2"/>
      <dgm:spPr>
        <a:prstGeom prst="mathMinus">
          <a:avLst/>
        </a:prstGeom>
      </dgm:spPr>
      <dgm:t>
        <a:bodyPr/>
        <a:lstStyle/>
        <a:p>
          <a:endParaRPr lang="en-US"/>
        </a:p>
      </dgm:t>
    </dgm:pt>
    <dgm:pt modelId="{54A8D109-275D-4009-A566-447C63F84625}" type="pres">
      <dgm:prSet presAssocID="{CED5E3DC-13DD-4507-BD16-CFFB4CB4AF53}" presName="spacerR" presStyleCnt="0"/>
      <dgm:spPr/>
    </dgm:pt>
    <dgm:pt modelId="{0C897B31-8DFF-4C74-96E8-14EDDB754E87}" type="pres">
      <dgm:prSet presAssocID="{78830CC4-60B3-4D27-9177-173A7EA4010E}" presName="node" presStyleLbl="node1" presStyleIdx="1" presStyleCnt="3">
        <dgm:presLayoutVars>
          <dgm:bulletEnabled val="1"/>
        </dgm:presLayoutVars>
      </dgm:prSet>
      <dgm:spPr/>
      <dgm:t>
        <a:bodyPr/>
        <a:lstStyle/>
        <a:p>
          <a:endParaRPr lang="en-US"/>
        </a:p>
      </dgm:t>
    </dgm:pt>
    <dgm:pt modelId="{7CB2B9FD-1737-48A1-824E-F7040B857885}" type="pres">
      <dgm:prSet presAssocID="{9E09B79D-C123-4171-A455-A70296A3A889}" presName="spacerL" presStyleCnt="0"/>
      <dgm:spPr/>
    </dgm:pt>
    <dgm:pt modelId="{700A1BD8-63B1-496A-8B6F-F685E85E1F30}" type="pres">
      <dgm:prSet presAssocID="{9E09B79D-C123-4171-A455-A70296A3A889}" presName="sibTrans" presStyleLbl="sibTrans2D1" presStyleIdx="1" presStyleCnt="2"/>
      <dgm:spPr/>
      <dgm:t>
        <a:bodyPr/>
        <a:lstStyle/>
        <a:p>
          <a:endParaRPr lang="en-US"/>
        </a:p>
      </dgm:t>
    </dgm:pt>
    <dgm:pt modelId="{72A28E46-E244-4148-BA6E-8E0E4AC14546}" type="pres">
      <dgm:prSet presAssocID="{9E09B79D-C123-4171-A455-A70296A3A889}" presName="spacerR" presStyleCnt="0"/>
      <dgm:spPr/>
    </dgm:pt>
    <dgm:pt modelId="{4C5E170A-E98B-4C42-94FB-361FE16B8D3B}" type="pres">
      <dgm:prSet presAssocID="{93D3D63F-238D-4F83-A70F-6181EE157B00}" presName="node" presStyleLbl="node1" presStyleIdx="2" presStyleCnt="3">
        <dgm:presLayoutVars>
          <dgm:bulletEnabled val="1"/>
        </dgm:presLayoutVars>
      </dgm:prSet>
      <dgm:spPr/>
      <dgm:t>
        <a:bodyPr/>
        <a:lstStyle/>
        <a:p>
          <a:endParaRPr lang="en-US"/>
        </a:p>
      </dgm:t>
    </dgm:pt>
  </dgm:ptLst>
  <dgm:cxnLst>
    <dgm:cxn modelId="{DBE1398F-AF31-46A3-9B68-9FCEA612471B}" type="presOf" srcId="{9E09B79D-C123-4171-A455-A70296A3A889}" destId="{700A1BD8-63B1-496A-8B6F-F685E85E1F30}" srcOrd="0" destOrd="0" presId="urn:microsoft.com/office/officeart/2005/8/layout/equation1"/>
    <dgm:cxn modelId="{5E77D6A3-1BAD-4BB4-8C74-92141AF27BB8}" srcId="{FDEB9174-1930-469F-A35E-28702A9BAD2C}" destId="{0D26860F-6EFD-443F-8F0E-1F4CADAB4F34}" srcOrd="0" destOrd="0" parTransId="{7EF40656-4795-46FC-8A0B-EFE3BD663869}" sibTransId="{CED5E3DC-13DD-4507-BD16-CFFB4CB4AF53}"/>
    <dgm:cxn modelId="{6AE7C67D-E0D8-4A0F-99B2-C90D1F495432}" type="presOf" srcId="{78830CC4-60B3-4D27-9177-173A7EA4010E}" destId="{0C897B31-8DFF-4C74-96E8-14EDDB754E87}" srcOrd="0" destOrd="0" presId="urn:microsoft.com/office/officeart/2005/8/layout/equation1"/>
    <dgm:cxn modelId="{F977C07B-86D9-467B-8C14-B45EA6CDDD23}" type="presOf" srcId="{FDEB9174-1930-469F-A35E-28702A9BAD2C}" destId="{A3E62C3C-25F2-4732-AC15-CB1E8223E96D}" srcOrd="0" destOrd="0" presId="urn:microsoft.com/office/officeart/2005/8/layout/equation1"/>
    <dgm:cxn modelId="{A2CB1876-F81E-4DCD-B79B-3D3FC6CE9341}" type="presOf" srcId="{CED5E3DC-13DD-4507-BD16-CFFB4CB4AF53}" destId="{436E8183-73C4-4382-A623-87C5C098A17C}" srcOrd="0" destOrd="0" presId="urn:microsoft.com/office/officeart/2005/8/layout/equation1"/>
    <dgm:cxn modelId="{E15BF253-64CF-4675-8F37-B52D31B60734}" srcId="{FDEB9174-1930-469F-A35E-28702A9BAD2C}" destId="{78830CC4-60B3-4D27-9177-173A7EA4010E}" srcOrd="1" destOrd="0" parTransId="{2DB3D90E-215F-4A14-92F5-FF643C7DA665}" sibTransId="{9E09B79D-C123-4171-A455-A70296A3A889}"/>
    <dgm:cxn modelId="{821950D5-34C8-4292-81D4-28B2A6A63F29}" srcId="{FDEB9174-1930-469F-A35E-28702A9BAD2C}" destId="{93D3D63F-238D-4F83-A70F-6181EE157B00}" srcOrd="2" destOrd="0" parTransId="{844B5879-9242-4DFC-99B3-D3AC5292AF40}" sibTransId="{2A660955-13EB-4916-8F4B-E015076C50CE}"/>
    <dgm:cxn modelId="{D6488A75-C888-4412-B9FC-E40DF08B05AF}" type="presOf" srcId="{0D26860F-6EFD-443F-8F0E-1F4CADAB4F34}" destId="{1E777545-316C-43DA-A3B2-710AF885DEF3}" srcOrd="0" destOrd="0" presId="urn:microsoft.com/office/officeart/2005/8/layout/equation1"/>
    <dgm:cxn modelId="{663CD78E-AD5D-437E-9E79-723D761563CE}" type="presOf" srcId="{93D3D63F-238D-4F83-A70F-6181EE157B00}" destId="{4C5E170A-E98B-4C42-94FB-361FE16B8D3B}" srcOrd="0" destOrd="0" presId="urn:microsoft.com/office/officeart/2005/8/layout/equation1"/>
    <dgm:cxn modelId="{2CB04715-D81E-4B2D-90F5-4D696EACBF90}" type="presParOf" srcId="{A3E62C3C-25F2-4732-AC15-CB1E8223E96D}" destId="{1E777545-316C-43DA-A3B2-710AF885DEF3}" srcOrd="0" destOrd="0" presId="urn:microsoft.com/office/officeart/2005/8/layout/equation1"/>
    <dgm:cxn modelId="{BB74F8EB-7858-40C1-A326-EDD012D8DC41}" type="presParOf" srcId="{A3E62C3C-25F2-4732-AC15-CB1E8223E96D}" destId="{D25133B7-8FD5-455C-A45E-2DAD0BD6E2AB}" srcOrd="1" destOrd="0" presId="urn:microsoft.com/office/officeart/2005/8/layout/equation1"/>
    <dgm:cxn modelId="{48E299EB-A446-488A-8B0E-6733CA930723}" type="presParOf" srcId="{A3E62C3C-25F2-4732-AC15-CB1E8223E96D}" destId="{436E8183-73C4-4382-A623-87C5C098A17C}" srcOrd="2" destOrd="0" presId="urn:microsoft.com/office/officeart/2005/8/layout/equation1"/>
    <dgm:cxn modelId="{001B1C59-1154-4E82-BD56-14AA6D6109F9}" type="presParOf" srcId="{A3E62C3C-25F2-4732-AC15-CB1E8223E96D}" destId="{54A8D109-275D-4009-A566-447C63F84625}" srcOrd="3" destOrd="0" presId="urn:microsoft.com/office/officeart/2005/8/layout/equation1"/>
    <dgm:cxn modelId="{57244BDA-BE50-4CF0-9F61-28884892421B}" type="presParOf" srcId="{A3E62C3C-25F2-4732-AC15-CB1E8223E96D}" destId="{0C897B31-8DFF-4C74-96E8-14EDDB754E87}" srcOrd="4" destOrd="0" presId="urn:microsoft.com/office/officeart/2005/8/layout/equation1"/>
    <dgm:cxn modelId="{1728C339-22CC-456B-8CBF-4FA74045DECA}" type="presParOf" srcId="{A3E62C3C-25F2-4732-AC15-CB1E8223E96D}" destId="{7CB2B9FD-1737-48A1-824E-F7040B857885}" srcOrd="5" destOrd="0" presId="urn:microsoft.com/office/officeart/2005/8/layout/equation1"/>
    <dgm:cxn modelId="{8079B778-E859-44CF-8704-006F1EB5575D}" type="presParOf" srcId="{A3E62C3C-25F2-4732-AC15-CB1E8223E96D}" destId="{700A1BD8-63B1-496A-8B6F-F685E85E1F30}" srcOrd="6" destOrd="0" presId="urn:microsoft.com/office/officeart/2005/8/layout/equation1"/>
    <dgm:cxn modelId="{AC0F67A8-8527-4A73-8EC1-00279B8DBB7E}" type="presParOf" srcId="{A3E62C3C-25F2-4732-AC15-CB1E8223E96D}" destId="{72A28E46-E244-4148-BA6E-8E0E4AC14546}" srcOrd="7" destOrd="0" presId="urn:microsoft.com/office/officeart/2005/8/layout/equation1"/>
    <dgm:cxn modelId="{09F70E86-80CF-41FA-870F-9B0708EECCC5}" type="presParOf" srcId="{A3E62C3C-25F2-4732-AC15-CB1E8223E96D}" destId="{4C5E170A-E98B-4C42-94FB-361FE16B8D3B}"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B9174-1930-469F-A35E-28702A9BAD2C}"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0D26860F-6EFD-443F-8F0E-1F4CADAB4F34}">
      <dgm:prSet phldrT="[Text]"/>
      <dgm:spPr/>
      <dgm:t>
        <a:bodyPr/>
        <a:lstStyle/>
        <a:p>
          <a:r>
            <a:rPr lang="en-US" dirty="0" smtClean="0"/>
            <a:t>Substantial  Risk </a:t>
          </a:r>
          <a:endParaRPr lang="en-US" dirty="0"/>
        </a:p>
      </dgm:t>
    </dgm:pt>
    <dgm:pt modelId="{7EF40656-4795-46FC-8A0B-EFE3BD663869}" type="parTrans" cxnId="{5E77D6A3-1BAD-4BB4-8C74-92141AF27BB8}">
      <dgm:prSet/>
      <dgm:spPr/>
      <dgm:t>
        <a:bodyPr/>
        <a:lstStyle/>
        <a:p>
          <a:endParaRPr lang="en-US"/>
        </a:p>
      </dgm:t>
    </dgm:pt>
    <dgm:pt modelId="{CED5E3DC-13DD-4507-BD16-CFFB4CB4AF53}" type="sibTrans" cxnId="{5E77D6A3-1BAD-4BB4-8C74-92141AF27BB8}">
      <dgm:prSet/>
      <dgm:spPr/>
      <dgm:t>
        <a:bodyPr/>
        <a:lstStyle/>
        <a:p>
          <a:endParaRPr lang="en-US" dirty="0"/>
        </a:p>
      </dgm:t>
    </dgm:pt>
    <dgm:pt modelId="{78830CC4-60B3-4D27-9177-173A7EA4010E}">
      <dgm:prSet phldrT="[Text]"/>
      <dgm:spPr/>
      <dgm:t>
        <a:bodyPr/>
        <a:lstStyle/>
        <a:p>
          <a:r>
            <a:rPr lang="en-US" dirty="0" smtClean="0"/>
            <a:t>Considerable Controls</a:t>
          </a:r>
        </a:p>
        <a:p>
          <a:r>
            <a:rPr lang="en-US" dirty="0" smtClean="0"/>
            <a:t>$$$</a:t>
          </a:r>
          <a:endParaRPr lang="en-US" dirty="0"/>
        </a:p>
      </dgm:t>
    </dgm:pt>
    <dgm:pt modelId="{2DB3D90E-215F-4A14-92F5-FF643C7DA665}" type="parTrans" cxnId="{E15BF253-64CF-4675-8F37-B52D31B60734}">
      <dgm:prSet/>
      <dgm:spPr/>
      <dgm:t>
        <a:bodyPr/>
        <a:lstStyle/>
        <a:p>
          <a:endParaRPr lang="en-US"/>
        </a:p>
      </dgm:t>
    </dgm:pt>
    <dgm:pt modelId="{9E09B79D-C123-4171-A455-A70296A3A889}" type="sibTrans" cxnId="{E15BF253-64CF-4675-8F37-B52D31B60734}">
      <dgm:prSet/>
      <dgm:spPr/>
      <dgm:t>
        <a:bodyPr/>
        <a:lstStyle/>
        <a:p>
          <a:endParaRPr lang="en-US" dirty="0"/>
        </a:p>
      </dgm:t>
    </dgm:pt>
    <dgm:pt modelId="{93D3D63F-238D-4F83-A70F-6181EE157B00}">
      <dgm:prSet phldrT="[Text]"/>
      <dgm:spPr/>
      <dgm:t>
        <a:bodyPr/>
        <a:lstStyle/>
        <a:p>
          <a:r>
            <a:rPr lang="en-US" dirty="0" smtClean="0"/>
            <a:t>Acceptable Risk </a:t>
          </a:r>
          <a:endParaRPr lang="en-US" dirty="0"/>
        </a:p>
      </dgm:t>
    </dgm:pt>
    <dgm:pt modelId="{844B5879-9242-4DFC-99B3-D3AC5292AF40}" type="parTrans" cxnId="{821950D5-34C8-4292-81D4-28B2A6A63F29}">
      <dgm:prSet/>
      <dgm:spPr/>
      <dgm:t>
        <a:bodyPr/>
        <a:lstStyle/>
        <a:p>
          <a:endParaRPr lang="en-US"/>
        </a:p>
      </dgm:t>
    </dgm:pt>
    <dgm:pt modelId="{2A660955-13EB-4916-8F4B-E015076C50CE}" type="sibTrans" cxnId="{821950D5-34C8-4292-81D4-28B2A6A63F29}">
      <dgm:prSet/>
      <dgm:spPr/>
      <dgm:t>
        <a:bodyPr/>
        <a:lstStyle/>
        <a:p>
          <a:endParaRPr lang="en-US"/>
        </a:p>
      </dgm:t>
    </dgm:pt>
    <dgm:pt modelId="{A3E62C3C-25F2-4732-AC15-CB1E8223E96D}" type="pres">
      <dgm:prSet presAssocID="{FDEB9174-1930-469F-A35E-28702A9BAD2C}" presName="linearFlow" presStyleCnt="0">
        <dgm:presLayoutVars>
          <dgm:dir/>
          <dgm:resizeHandles val="exact"/>
        </dgm:presLayoutVars>
      </dgm:prSet>
      <dgm:spPr/>
    </dgm:pt>
    <dgm:pt modelId="{1E777545-316C-43DA-A3B2-710AF885DEF3}" type="pres">
      <dgm:prSet presAssocID="{0D26860F-6EFD-443F-8F0E-1F4CADAB4F34}" presName="node" presStyleLbl="node1" presStyleIdx="0" presStyleCnt="3">
        <dgm:presLayoutVars>
          <dgm:bulletEnabled val="1"/>
        </dgm:presLayoutVars>
      </dgm:prSet>
      <dgm:spPr/>
      <dgm:t>
        <a:bodyPr/>
        <a:lstStyle/>
        <a:p>
          <a:endParaRPr lang="en-US"/>
        </a:p>
      </dgm:t>
    </dgm:pt>
    <dgm:pt modelId="{D25133B7-8FD5-455C-A45E-2DAD0BD6E2AB}" type="pres">
      <dgm:prSet presAssocID="{CED5E3DC-13DD-4507-BD16-CFFB4CB4AF53}" presName="spacerL" presStyleCnt="0"/>
      <dgm:spPr/>
    </dgm:pt>
    <dgm:pt modelId="{436E8183-73C4-4382-A623-87C5C098A17C}" type="pres">
      <dgm:prSet presAssocID="{CED5E3DC-13DD-4507-BD16-CFFB4CB4AF53}" presName="sibTrans" presStyleLbl="sibTrans2D1" presStyleIdx="0" presStyleCnt="2"/>
      <dgm:spPr>
        <a:prstGeom prst="mathMinus">
          <a:avLst/>
        </a:prstGeom>
      </dgm:spPr>
      <dgm:t>
        <a:bodyPr/>
        <a:lstStyle/>
        <a:p>
          <a:endParaRPr lang="en-US"/>
        </a:p>
      </dgm:t>
    </dgm:pt>
    <dgm:pt modelId="{54A8D109-275D-4009-A566-447C63F84625}" type="pres">
      <dgm:prSet presAssocID="{CED5E3DC-13DD-4507-BD16-CFFB4CB4AF53}" presName="spacerR" presStyleCnt="0"/>
      <dgm:spPr/>
    </dgm:pt>
    <dgm:pt modelId="{0C897B31-8DFF-4C74-96E8-14EDDB754E87}" type="pres">
      <dgm:prSet presAssocID="{78830CC4-60B3-4D27-9177-173A7EA4010E}" presName="node" presStyleLbl="node1" presStyleIdx="1" presStyleCnt="3">
        <dgm:presLayoutVars>
          <dgm:bulletEnabled val="1"/>
        </dgm:presLayoutVars>
      </dgm:prSet>
      <dgm:spPr/>
      <dgm:t>
        <a:bodyPr/>
        <a:lstStyle/>
        <a:p>
          <a:endParaRPr lang="en-US"/>
        </a:p>
      </dgm:t>
    </dgm:pt>
    <dgm:pt modelId="{7CB2B9FD-1737-48A1-824E-F7040B857885}" type="pres">
      <dgm:prSet presAssocID="{9E09B79D-C123-4171-A455-A70296A3A889}" presName="spacerL" presStyleCnt="0"/>
      <dgm:spPr/>
    </dgm:pt>
    <dgm:pt modelId="{700A1BD8-63B1-496A-8B6F-F685E85E1F30}" type="pres">
      <dgm:prSet presAssocID="{9E09B79D-C123-4171-A455-A70296A3A889}" presName="sibTrans" presStyleLbl="sibTrans2D1" presStyleIdx="1" presStyleCnt="2"/>
      <dgm:spPr/>
      <dgm:t>
        <a:bodyPr/>
        <a:lstStyle/>
        <a:p>
          <a:endParaRPr lang="en-US"/>
        </a:p>
      </dgm:t>
    </dgm:pt>
    <dgm:pt modelId="{72A28E46-E244-4148-BA6E-8E0E4AC14546}" type="pres">
      <dgm:prSet presAssocID="{9E09B79D-C123-4171-A455-A70296A3A889}" presName="spacerR" presStyleCnt="0"/>
      <dgm:spPr/>
    </dgm:pt>
    <dgm:pt modelId="{4C5E170A-E98B-4C42-94FB-361FE16B8D3B}" type="pres">
      <dgm:prSet presAssocID="{93D3D63F-238D-4F83-A70F-6181EE157B00}" presName="node" presStyleLbl="node1" presStyleIdx="2" presStyleCnt="3">
        <dgm:presLayoutVars>
          <dgm:bulletEnabled val="1"/>
        </dgm:presLayoutVars>
      </dgm:prSet>
      <dgm:spPr/>
      <dgm:t>
        <a:bodyPr/>
        <a:lstStyle/>
        <a:p>
          <a:endParaRPr lang="en-US"/>
        </a:p>
      </dgm:t>
    </dgm:pt>
  </dgm:ptLst>
  <dgm:cxnLst>
    <dgm:cxn modelId="{3A18BA0E-B42F-45C1-B2C5-10A1EB8BCB8A}" type="presOf" srcId="{78830CC4-60B3-4D27-9177-173A7EA4010E}" destId="{0C897B31-8DFF-4C74-96E8-14EDDB754E87}" srcOrd="0" destOrd="0" presId="urn:microsoft.com/office/officeart/2005/8/layout/equation1"/>
    <dgm:cxn modelId="{E15BF253-64CF-4675-8F37-B52D31B60734}" srcId="{FDEB9174-1930-469F-A35E-28702A9BAD2C}" destId="{78830CC4-60B3-4D27-9177-173A7EA4010E}" srcOrd="1" destOrd="0" parTransId="{2DB3D90E-215F-4A14-92F5-FF643C7DA665}" sibTransId="{9E09B79D-C123-4171-A455-A70296A3A889}"/>
    <dgm:cxn modelId="{821950D5-34C8-4292-81D4-28B2A6A63F29}" srcId="{FDEB9174-1930-469F-A35E-28702A9BAD2C}" destId="{93D3D63F-238D-4F83-A70F-6181EE157B00}" srcOrd="2" destOrd="0" parTransId="{844B5879-9242-4DFC-99B3-D3AC5292AF40}" sibTransId="{2A660955-13EB-4916-8F4B-E015076C50CE}"/>
    <dgm:cxn modelId="{5E77D6A3-1BAD-4BB4-8C74-92141AF27BB8}" srcId="{FDEB9174-1930-469F-A35E-28702A9BAD2C}" destId="{0D26860F-6EFD-443F-8F0E-1F4CADAB4F34}" srcOrd="0" destOrd="0" parTransId="{7EF40656-4795-46FC-8A0B-EFE3BD663869}" sibTransId="{CED5E3DC-13DD-4507-BD16-CFFB4CB4AF53}"/>
    <dgm:cxn modelId="{387F6EE2-31FA-40ED-9496-04B8DFD88597}" type="presOf" srcId="{FDEB9174-1930-469F-A35E-28702A9BAD2C}" destId="{A3E62C3C-25F2-4732-AC15-CB1E8223E96D}" srcOrd="0" destOrd="0" presId="urn:microsoft.com/office/officeart/2005/8/layout/equation1"/>
    <dgm:cxn modelId="{403AFC53-7CCA-47C6-9D01-0CA1BB5123BA}" type="presOf" srcId="{0D26860F-6EFD-443F-8F0E-1F4CADAB4F34}" destId="{1E777545-316C-43DA-A3B2-710AF885DEF3}" srcOrd="0" destOrd="0" presId="urn:microsoft.com/office/officeart/2005/8/layout/equation1"/>
    <dgm:cxn modelId="{DDE72DEE-42A3-467B-9936-5E9F7FF67A90}" type="presOf" srcId="{9E09B79D-C123-4171-A455-A70296A3A889}" destId="{700A1BD8-63B1-496A-8B6F-F685E85E1F30}" srcOrd="0" destOrd="0" presId="urn:microsoft.com/office/officeart/2005/8/layout/equation1"/>
    <dgm:cxn modelId="{F79A3CBD-B19A-4044-8A55-BBBDAAF21183}" type="presOf" srcId="{CED5E3DC-13DD-4507-BD16-CFFB4CB4AF53}" destId="{436E8183-73C4-4382-A623-87C5C098A17C}" srcOrd="0" destOrd="0" presId="urn:microsoft.com/office/officeart/2005/8/layout/equation1"/>
    <dgm:cxn modelId="{61F192E8-A479-488A-9760-FB2B0C026D26}" type="presOf" srcId="{93D3D63F-238D-4F83-A70F-6181EE157B00}" destId="{4C5E170A-E98B-4C42-94FB-361FE16B8D3B}" srcOrd="0" destOrd="0" presId="urn:microsoft.com/office/officeart/2005/8/layout/equation1"/>
    <dgm:cxn modelId="{4AE72332-DD1D-4A5F-B8BE-EFA2565E5919}" type="presParOf" srcId="{A3E62C3C-25F2-4732-AC15-CB1E8223E96D}" destId="{1E777545-316C-43DA-A3B2-710AF885DEF3}" srcOrd="0" destOrd="0" presId="urn:microsoft.com/office/officeart/2005/8/layout/equation1"/>
    <dgm:cxn modelId="{EDA96B10-6F99-436C-A605-95341391A8CF}" type="presParOf" srcId="{A3E62C3C-25F2-4732-AC15-CB1E8223E96D}" destId="{D25133B7-8FD5-455C-A45E-2DAD0BD6E2AB}" srcOrd="1" destOrd="0" presId="urn:microsoft.com/office/officeart/2005/8/layout/equation1"/>
    <dgm:cxn modelId="{41E56F8B-06ED-46F8-A535-EBAF78DBE798}" type="presParOf" srcId="{A3E62C3C-25F2-4732-AC15-CB1E8223E96D}" destId="{436E8183-73C4-4382-A623-87C5C098A17C}" srcOrd="2" destOrd="0" presId="urn:microsoft.com/office/officeart/2005/8/layout/equation1"/>
    <dgm:cxn modelId="{4391E8F1-A86B-46B2-84E7-30D37272E07D}" type="presParOf" srcId="{A3E62C3C-25F2-4732-AC15-CB1E8223E96D}" destId="{54A8D109-275D-4009-A566-447C63F84625}" srcOrd="3" destOrd="0" presId="urn:microsoft.com/office/officeart/2005/8/layout/equation1"/>
    <dgm:cxn modelId="{4D74B847-EAF1-497A-8D15-006DC9E3D474}" type="presParOf" srcId="{A3E62C3C-25F2-4732-AC15-CB1E8223E96D}" destId="{0C897B31-8DFF-4C74-96E8-14EDDB754E87}" srcOrd="4" destOrd="0" presId="urn:microsoft.com/office/officeart/2005/8/layout/equation1"/>
    <dgm:cxn modelId="{DD84772C-4753-4CE0-91E4-E2B98AC1F9CE}" type="presParOf" srcId="{A3E62C3C-25F2-4732-AC15-CB1E8223E96D}" destId="{7CB2B9FD-1737-48A1-824E-F7040B857885}" srcOrd="5" destOrd="0" presId="urn:microsoft.com/office/officeart/2005/8/layout/equation1"/>
    <dgm:cxn modelId="{ADCCFD1C-0E30-4605-B2CC-A4A43FD55EFC}" type="presParOf" srcId="{A3E62C3C-25F2-4732-AC15-CB1E8223E96D}" destId="{700A1BD8-63B1-496A-8B6F-F685E85E1F30}" srcOrd="6" destOrd="0" presId="urn:microsoft.com/office/officeart/2005/8/layout/equation1"/>
    <dgm:cxn modelId="{764D2F2F-5B7B-413B-89E6-1FAF5BE4A163}" type="presParOf" srcId="{A3E62C3C-25F2-4732-AC15-CB1E8223E96D}" destId="{72A28E46-E244-4148-BA6E-8E0E4AC14546}" srcOrd="7" destOrd="0" presId="urn:microsoft.com/office/officeart/2005/8/layout/equation1"/>
    <dgm:cxn modelId="{584895E6-F629-4B3E-8E66-7D0E20DBE643}" type="presParOf" srcId="{A3E62C3C-25F2-4732-AC15-CB1E8223E96D}" destId="{4C5E170A-E98B-4C42-94FB-361FE16B8D3B}"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EB9174-1930-469F-A35E-28702A9BAD2C}" type="doc">
      <dgm:prSet loTypeId="urn:microsoft.com/office/officeart/2009/3/layout/DescendingProcess" loCatId="process" qsTypeId="urn:microsoft.com/office/officeart/2005/8/quickstyle/simple2" qsCatId="simple" csTypeId="urn:microsoft.com/office/officeart/2005/8/colors/accent1_2" csCatId="accent1" phldr="1"/>
      <dgm:spPr/>
    </dgm:pt>
    <dgm:pt modelId="{0D26860F-6EFD-443F-8F0E-1F4CADAB4F34}">
      <dgm:prSet phldrT="[Text]"/>
      <dgm:spPr/>
      <dgm:t>
        <a:bodyPr/>
        <a:lstStyle/>
        <a:p>
          <a:r>
            <a:rPr lang="en-US" dirty="0" smtClean="0">
              <a:solidFill>
                <a:schemeClr val="bg1"/>
              </a:solidFill>
            </a:rPr>
            <a:t>Unmitigated  Risk</a:t>
          </a:r>
          <a:endParaRPr lang="en-US" dirty="0">
            <a:solidFill>
              <a:schemeClr val="bg1"/>
            </a:solidFill>
          </a:endParaRPr>
        </a:p>
      </dgm:t>
    </dgm:pt>
    <dgm:pt modelId="{7EF40656-4795-46FC-8A0B-EFE3BD663869}" type="parTrans" cxnId="{5E77D6A3-1BAD-4BB4-8C74-92141AF27BB8}">
      <dgm:prSet/>
      <dgm:spPr/>
      <dgm:t>
        <a:bodyPr/>
        <a:lstStyle/>
        <a:p>
          <a:endParaRPr lang="en-US">
            <a:solidFill>
              <a:schemeClr val="bg1"/>
            </a:solidFill>
          </a:endParaRPr>
        </a:p>
      </dgm:t>
    </dgm:pt>
    <dgm:pt modelId="{CED5E3DC-13DD-4507-BD16-CFFB4CB4AF53}" type="sibTrans" cxnId="{5E77D6A3-1BAD-4BB4-8C74-92141AF27BB8}">
      <dgm:prSet/>
      <dgm:spPr/>
      <dgm:t>
        <a:bodyPr/>
        <a:lstStyle/>
        <a:p>
          <a:endParaRPr lang="en-US">
            <a:solidFill>
              <a:schemeClr val="bg1"/>
            </a:solidFill>
          </a:endParaRPr>
        </a:p>
      </dgm:t>
    </dgm:pt>
    <dgm:pt modelId="{78830CC4-60B3-4D27-9177-173A7EA4010E}">
      <dgm:prSet phldrT="[Text]"/>
      <dgm:spPr/>
      <dgm:t>
        <a:bodyPr/>
        <a:lstStyle/>
        <a:p>
          <a:r>
            <a:rPr lang="en-US" dirty="0" smtClean="0">
              <a:solidFill>
                <a:schemeClr val="bg1"/>
              </a:solidFill>
            </a:rPr>
            <a:t>Proper Controls  </a:t>
          </a:r>
        </a:p>
        <a:p>
          <a:endParaRPr lang="en-US" dirty="0">
            <a:solidFill>
              <a:schemeClr val="bg1"/>
            </a:solidFill>
          </a:endParaRPr>
        </a:p>
      </dgm:t>
    </dgm:pt>
    <dgm:pt modelId="{2DB3D90E-215F-4A14-92F5-FF643C7DA665}" type="parTrans" cxnId="{E15BF253-64CF-4675-8F37-B52D31B60734}">
      <dgm:prSet/>
      <dgm:spPr/>
      <dgm:t>
        <a:bodyPr/>
        <a:lstStyle/>
        <a:p>
          <a:endParaRPr lang="en-US">
            <a:solidFill>
              <a:schemeClr val="bg1"/>
            </a:solidFill>
          </a:endParaRPr>
        </a:p>
      </dgm:t>
    </dgm:pt>
    <dgm:pt modelId="{9E09B79D-C123-4171-A455-A70296A3A889}" type="sibTrans" cxnId="{E15BF253-64CF-4675-8F37-B52D31B60734}">
      <dgm:prSet/>
      <dgm:spPr/>
      <dgm:t>
        <a:bodyPr/>
        <a:lstStyle/>
        <a:p>
          <a:endParaRPr lang="en-US">
            <a:solidFill>
              <a:schemeClr val="bg1"/>
            </a:solidFill>
          </a:endParaRPr>
        </a:p>
      </dgm:t>
    </dgm:pt>
    <dgm:pt modelId="{93D3D63F-238D-4F83-A70F-6181EE157B00}">
      <dgm:prSet phldrT="[Text]"/>
      <dgm:spPr/>
      <dgm:t>
        <a:bodyPr/>
        <a:lstStyle/>
        <a:p>
          <a:r>
            <a:rPr lang="en-US" dirty="0" smtClean="0">
              <a:solidFill>
                <a:schemeClr val="bg1"/>
              </a:solidFill>
            </a:rPr>
            <a:t>Acceptable Risk  </a:t>
          </a:r>
          <a:endParaRPr lang="en-US" dirty="0">
            <a:solidFill>
              <a:schemeClr val="bg1"/>
            </a:solidFill>
          </a:endParaRPr>
        </a:p>
      </dgm:t>
    </dgm:pt>
    <dgm:pt modelId="{844B5879-9242-4DFC-99B3-D3AC5292AF40}" type="parTrans" cxnId="{821950D5-34C8-4292-81D4-28B2A6A63F29}">
      <dgm:prSet/>
      <dgm:spPr/>
      <dgm:t>
        <a:bodyPr/>
        <a:lstStyle/>
        <a:p>
          <a:endParaRPr lang="en-US">
            <a:solidFill>
              <a:schemeClr val="bg1"/>
            </a:solidFill>
          </a:endParaRPr>
        </a:p>
      </dgm:t>
    </dgm:pt>
    <dgm:pt modelId="{2A660955-13EB-4916-8F4B-E015076C50CE}" type="sibTrans" cxnId="{821950D5-34C8-4292-81D4-28B2A6A63F29}">
      <dgm:prSet/>
      <dgm:spPr/>
      <dgm:t>
        <a:bodyPr/>
        <a:lstStyle/>
        <a:p>
          <a:endParaRPr lang="en-US">
            <a:solidFill>
              <a:schemeClr val="bg1"/>
            </a:solidFill>
          </a:endParaRPr>
        </a:p>
      </dgm:t>
    </dgm:pt>
    <dgm:pt modelId="{E614B187-C32C-45EE-9869-F5E9590E93F4}" type="pres">
      <dgm:prSet presAssocID="{FDEB9174-1930-469F-A35E-28702A9BAD2C}" presName="Name0" presStyleCnt="0">
        <dgm:presLayoutVars>
          <dgm:chMax val="7"/>
          <dgm:chPref val="5"/>
        </dgm:presLayoutVars>
      </dgm:prSet>
      <dgm:spPr/>
    </dgm:pt>
    <dgm:pt modelId="{5A89291F-39A8-4752-940B-06A5C38FB616}" type="pres">
      <dgm:prSet presAssocID="{FDEB9174-1930-469F-A35E-28702A9BAD2C}" presName="arrowNode" presStyleLbl="node1" presStyleIdx="0" presStyleCnt="1" custLinFactNeighborX="-15394" custLinFactNeighborY="-3182"/>
      <dgm:spPr/>
    </dgm:pt>
    <dgm:pt modelId="{86E191D3-D6A9-4D88-8AE4-806D18DCF2FA}" type="pres">
      <dgm:prSet presAssocID="{0D26860F-6EFD-443F-8F0E-1F4CADAB4F34}" presName="txNode1" presStyleLbl="revTx" presStyleIdx="0" presStyleCnt="3">
        <dgm:presLayoutVars>
          <dgm:bulletEnabled val="1"/>
        </dgm:presLayoutVars>
      </dgm:prSet>
      <dgm:spPr/>
      <dgm:t>
        <a:bodyPr/>
        <a:lstStyle/>
        <a:p>
          <a:endParaRPr lang="en-US"/>
        </a:p>
      </dgm:t>
    </dgm:pt>
    <dgm:pt modelId="{633318E7-EA92-4F09-A170-219FB9BBC30B}" type="pres">
      <dgm:prSet presAssocID="{78830CC4-60B3-4D27-9177-173A7EA4010E}" presName="txNode2" presStyleLbl="revTx" presStyleIdx="1" presStyleCnt="3">
        <dgm:presLayoutVars>
          <dgm:bulletEnabled val="1"/>
        </dgm:presLayoutVars>
      </dgm:prSet>
      <dgm:spPr/>
      <dgm:t>
        <a:bodyPr/>
        <a:lstStyle/>
        <a:p>
          <a:endParaRPr lang="en-US"/>
        </a:p>
      </dgm:t>
    </dgm:pt>
    <dgm:pt modelId="{CB09F18B-CD55-4781-81E3-A8E7C1679DAA}" type="pres">
      <dgm:prSet presAssocID="{9E09B79D-C123-4171-A455-A70296A3A889}" presName="dotNode2" presStyleCnt="0"/>
      <dgm:spPr/>
    </dgm:pt>
    <dgm:pt modelId="{22A42A83-042A-4557-9BFF-C53733BFC3D5}" type="pres">
      <dgm:prSet presAssocID="{9E09B79D-C123-4171-A455-A70296A3A889}" presName="dotRepeatNode" presStyleLbl="fgShp" presStyleIdx="0" presStyleCnt="1" custScaleX="366974" custScaleY="366974" custLinFactY="300000" custLinFactNeighborX="43279" custLinFactNeighborY="352835"/>
      <dgm:spPr/>
      <dgm:t>
        <a:bodyPr/>
        <a:lstStyle/>
        <a:p>
          <a:endParaRPr lang="en-US"/>
        </a:p>
      </dgm:t>
    </dgm:pt>
    <dgm:pt modelId="{65489FC9-8379-4AC7-A518-20967947B876}" type="pres">
      <dgm:prSet presAssocID="{93D3D63F-238D-4F83-A70F-6181EE157B00}" presName="txNode3" presStyleLbl="revTx" presStyleIdx="2" presStyleCnt="3" custLinFactNeighborX="30303" custLinFactNeighborY="-44885">
        <dgm:presLayoutVars>
          <dgm:bulletEnabled val="1"/>
        </dgm:presLayoutVars>
      </dgm:prSet>
      <dgm:spPr/>
      <dgm:t>
        <a:bodyPr/>
        <a:lstStyle/>
        <a:p>
          <a:endParaRPr lang="en-US"/>
        </a:p>
      </dgm:t>
    </dgm:pt>
  </dgm:ptLst>
  <dgm:cxnLst>
    <dgm:cxn modelId="{E3F99A7F-1DE8-4BC9-9232-F33D8C995783}" type="presOf" srcId="{9E09B79D-C123-4171-A455-A70296A3A889}" destId="{22A42A83-042A-4557-9BFF-C53733BFC3D5}" srcOrd="0" destOrd="0" presId="urn:microsoft.com/office/officeart/2009/3/layout/DescendingProcess"/>
    <dgm:cxn modelId="{27345500-3D6D-4E81-B780-661C4714DF67}" type="presOf" srcId="{93D3D63F-238D-4F83-A70F-6181EE157B00}" destId="{65489FC9-8379-4AC7-A518-20967947B876}" srcOrd="0" destOrd="0" presId="urn:microsoft.com/office/officeart/2009/3/layout/DescendingProcess"/>
    <dgm:cxn modelId="{033C5556-6E81-41A1-B669-75DC213004A1}" type="presOf" srcId="{0D26860F-6EFD-443F-8F0E-1F4CADAB4F34}" destId="{86E191D3-D6A9-4D88-8AE4-806D18DCF2FA}" srcOrd="0" destOrd="0" presId="urn:microsoft.com/office/officeart/2009/3/layout/DescendingProcess"/>
    <dgm:cxn modelId="{5E77D6A3-1BAD-4BB4-8C74-92141AF27BB8}" srcId="{FDEB9174-1930-469F-A35E-28702A9BAD2C}" destId="{0D26860F-6EFD-443F-8F0E-1F4CADAB4F34}" srcOrd="0" destOrd="0" parTransId="{7EF40656-4795-46FC-8A0B-EFE3BD663869}" sibTransId="{CED5E3DC-13DD-4507-BD16-CFFB4CB4AF53}"/>
    <dgm:cxn modelId="{E15BF253-64CF-4675-8F37-B52D31B60734}" srcId="{FDEB9174-1930-469F-A35E-28702A9BAD2C}" destId="{78830CC4-60B3-4D27-9177-173A7EA4010E}" srcOrd="1" destOrd="0" parTransId="{2DB3D90E-215F-4A14-92F5-FF643C7DA665}" sibTransId="{9E09B79D-C123-4171-A455-A70296A3A889}"/>
    <dgm:cxn modelId="{821950D5-34C8-4292-81D4-28B2A6A63F29}" srcId="{FDEB9174-1930-469F-A35E-28702A9BAD2C}" destId="{93D3D63F-238D-4F83-A70F-6181EE157B00}" srcOrd="2" destOrd="0" parTransId="{844B5879-9242-4DFC-99B3-D3AC5292AF40}" sibTransId="{2A660955-13EB-4916-8F4B-E015076C50CE}"/>
    <dgm:cxn modelId="{A4E5E8D8-7EF7-44B3-B674-198D9FC0C5C4}" type="presOf" srcId="{FDEB9174-1930-469F-A35E-28702A9BAD2C}" destId="{E614B187-C32C-45EE-9869-F5E9590E93F4}" srcOrd="0" destOrd="0" presId="urn:microsoft.com/office/officeart/2009/3/layout/DescendingProcess"/>
    <dgm:cxn modelId="{81A3A7D3-3F62-417F-96F5-63AFA8F54C5B}" type="presOf" srcId="{78830CC4-60B3-4D27-9177-173A7EA4010E}" destId="{633318E7-EA92-4F09-A170-219FB9BBC30B}" srcOrd="0" destOrd="0" presId="urn:microsoft.com/office/officeart/2009/3/layout/DescendingProcess"/>
    <dgm:cxn modelId="{A9794FDF-5D9C-43DA-B536-F89FB0C82508}" type="presParOf" srcId="{E614B187-C32C-45EE-9869-F5E9590E93F4}" destId="{5A89291F-39A8-4752-940B-06A5C38FB616}" srcOrd="0" destOrd="0" presId="urn:microsoft.com/office/officeart/2009/3/layout/DescendingProcess"/>
    <dgm:cxn modelId="{B6694297-CE5D-4918-B821-9CD042FC4CCB}" type="presParOf" srcId="{E614B187-C32C-45EE-9869-F5E9590E93F4}" destId="{86E191D3-D6A9-4D88-8AE4-806D18DCF2FA}" srcOrd="1" destOrd="0" presId="urn:microsoft.com/office/officeart/2009/3/layout/DescendingProcess"/>
    <dgm:cxn modelId="{C5CD353F-2B00-4718-9369-EE0193A635CF}" type="presParOf" srcId="{E614B187-C32C-45EE-9869-F5E9590E93F4}" destId="{633318E7-EA92-4F09-A170-219FB9BBC30B}" srcOrd="2" destOrd="0" presId="urn:microsoft.com/office/officeart/2009/3/layout/DescendingProcess"/>
    <dgm:cxn modelId="{87640DD1-ABB2-45F4-89F2-767C4E17F42D}" type="presParOf" srcId="{E614B187-C32C-45EE-9869-F5E9590E93F4}" destId="{CB09F18B-CD55-4781-81E3-A8E7C1679DAA}" srcOrd="3" destOrd="0" presId="urn:microsoft.com/office/officeart/2009/3/layout/DescendingProcess"/>
    <dgm:cxn modelId="{9EA4B8FD-2A60-402C-9FBE-1D6F5D4B6AA7}" type="presParOf" srcId="{CB09F18B-CD55-4781-81E3-A8E7C1679DAA}" destId="{22A42A83-042A-4557-9BFF-C53733BFC3D5}" srcOrd="0" destOrd="0" presId="urn:microsoft.com/office/officeart/2009/3/layout/DescendingProcess"/>
    <dgm:cxn modelId="{96E7DC3E-000B-40DA-B8A1-F5D43742CE8D}" type="presParOf" srcId="{E614B187-C32C-45EE-9869-F5E9590E93F4}" destId="{65489FC9-8379-4AC7-A518-20967947B876}" srcOrd="4"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77545-316C-43DA-A3B2-710AF885DEF3}">
      <dsp:nvSpPr>
        <dsp:cNvPr id="0" name=""/>
        <dsp:cNvSpPr/>
      </dsp:nvSpPr>
      <dsp:spPr>
        <a:xfrm>
          <a:off x="1025" y="463599"/>
          <a:ext cx="1358800" cy="13588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Elevated Risk </a:t>
          </a:r>
          <a:endParaRPr lang="en-US" sz="1300" kern="1200" dirty="0"/>
        </a:p>
      </dsp:txBody>
      <dsp:txXfrm>
        <a:off x="200017" y="662591"/>
        <a:ext cx="960816" cy="960816"/>
      </dsp:txXfrm>
    </dsp:sp>
    <dsp:sp modelId="{436E8183-73C4-4382-A623-87C5C098A17C}">
      <dsp:nvSpPr>
        <dsp:cNvPr id="0" name=""/>
        <dsp:cNvSpPr/>
      </dsp:nvSpPr>
      <dsp:spPr>
        <a:xfrm>
          <a:off x="1470160" y="748947"/>
          <a:ext cx="788104" cy="788104"/>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1574623" y="1050318"/>
        <a:ext cx="579178" cy="185362"/>
      </dsp:txXfrm>
    </dsp:sp>
    <dsp:sp modelId="{0C897B31-8DFF-4C74-96E8-14EDDB754E87}">
      <dsp:nvSpPr>
        <dsp:cNvPr id="0" name=""/>
        <dsp:cNvSpPr/>
      </dsp:nvSpPr>
      <dsp:spPr>
        <a:xfrm>
          <a:off x="2368599" y="463599"/>
          <a:ext cx="1358800" cy="13588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Customized Controls</a:t>
          </a:r>
        </a:p>
        <a:p>
          <a:pPr lvl="0" algn="ctr" defTabSz="577850">
            <a:lnSpc>
              <a:spcPct val="90000"/>
            </a:lnSpc>
            <a:spcBef>
              <a:spcPct val="0"/>
            </a:spcBef>
            <a:spcAft>
              <a:spcPct val="35000"/>
            </a:spcAft>
          </a:pPr>
          <a:r>
            <a:rPr lang="en-US" sz="1300" kern="1200" dirty="0" smtClean="0"/>
            <a:t>$$</a:t>
          </a:r>
          <a:endParaRPr lang="en-US" sz="1300" kern="1200" dirty="0"/>
        </a:p>
      </dsp:txBody>
      <dsp:txXfrm>
        <a:off x="2567591" y="662591"/>
        <a:ext cx="960816" cy="960816"/>
      </dsp:txXfrm>
    </dsp:sp>
    <dsp:sp modelId="{700A1BD8-63B1-496A-8B6F-F685E85E1F30}">
      <dsp:nvSpPr>
        <dsp:cNvPr id="0" name=""/>
        <dsp:cNvSpPr/>
      </dsp:nvSpPr>
      <dsp:spPr>
        <a:xfrm>
          <a:off x="3837735" y="748947"/>
          <a:ext cx="788104" cy="78810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3942198" y="911296"/>
        <a:ext cx="579178" cy="463406"/>
      </dsp:txXfrm>
    </dsp:sp>
    <dsp:sp modelId="{4C5E170A-E98B-4C42-94FB-361FE16B8D3B}">
      <dsp:nvSpPr>
        <dsp:cNvPr id="0" name=""/>
        <dsp:cNvSpPr/>
      </dsp:nvSpPr>
      <dsp:spPr>
        <a:xfrm>
          <a:off x="4736174" y="463599"/>
          <a:ext cx="1358800" cy="13588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Acceptable Risk </a:t>
          </a:r>
          <a:endParaRPr lang="en-US" sz="1300" kern="1200" dirty="0"/>
        </a:p>
      </dsp:txBody>
      <dsp:txXfrm>
        <a:off x="4935166" y="662591"/>
        <a:ext cx="960816" cy="960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77545-316C-43DA-A3B2-710AF885DEF3}">
      <dsp:nvSpPr>
        <dsp:cNvPr id="0" name=""/>
        <dsp:cNvSpPr/>
      </dsp:nvSpPr>
      <dsp:spPr>
        <a:xfrm>
          <a:off x="1025" y="463599"/>
          <a:ext cx="1358800" cy="13588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Substantial  Risk </a:t>
          </a:r>
          <a:endParaRPr lang="en-US" sz="1200" kern="1200" dirty="0"/>
        </a:p>
      </dsp:txBody>
      <dsp:txXfrm>
        <a:off x="200017" y="662591"/>
        <a:ext cx="960816" cy="960816"/>
      </dsp:txXfrm>
    </dsp:sp>
    <dsp:sp modelId="{436E8183-73C4-4382-A623-87C5C098A17C}">
      <dsp:nvSpPr>
        <dsp:cNvPr id="0" name=""/>
        <dsp:cNvSpPr/>
      </dsp:nvSpPr>
      <dsp:spPr>
        <a:xfrm>
          <a:off x="1470160" y="748947"/>
          <a:ext cx="788104" cy="788104"/>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574623" y="1050318"/>
        <a:ext cx="579178" cy="185362"/>
      </dsp:txXfrm>
    </dsp:sp>
    <dsp:sp modelId="{0C897B31-8DFF-4C74-96E8-14EDDB754E87}">
      <dsp:nvSpPr>
        <dsp:cNvPr id="0" name=""/>
        <dsp:cNvSpPr/>
      </dsp:nvSpPr>
      <dsp:spPr>
        <a:xfrm>
          <a:off x="2368599" y="463599"/>
          <a:ext cx="1358800" cy="13588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Considerable Controls</a:t>
          </a:r>
        </a:p>
        <a:p>
          <a:pPr lvl="0" algn="ctr" defTabSz="533400">
            <a:lnSpc>
              <a:spcPct val="90000"/>
            </a:lnSpc>
            <a:spcBef>
              <a:spcPct val="0"/>
            </a:spcBef>
            <a:spcAft>
              <a:spcPct val="35000"/>
            </a:spcAft>
          </a:pPr>
          <a:r>
            <a:rPr lang="en-US" sz="1200" kern="1200" dirty="0" smtClean="0"/>
            <a:t>$$$</a:t>
          </a:r>
          <a:endParaRPr lang="en-US" sz="1200" kern="1200" dirty="0"/>
        </a:p>
      </dsp:txBody>
      <dsp:txXfrm>
        <a:off x="2567591" y="662591"/>
        <a:ext cx="960816" cy="960816"/>
      </dsp:txXfrm>
    </dsp:sp>
    <dsp:sp modelId="{700A1BD8-63B1-496A-8B6F-F685E85E1F30}">
      <dsp:nvSpPr>
        <dsp:cNvPr id="0" name=""/>
        <dsp:cNvSpPr/>
      </dsp:nvSpPr>
      <dsp:spPr>
        <a:xfrm>
          <a:off x="3837735" y="748947"/>
          <a:ext cx="788104" cy="78810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3942198" y="911296"/>
        <a:ext cx="579178" cy="463406"/>
      </dsp:txXfrm>
    </dsp:sp>
    <dsp:sp modelId="{4C5E170A-E98B-4C42-94FB-361FE16B8D3B}">
      <dsp:nvSpPr>
        <dsp:cNvPr id="0" name=""/>
        <dsp:cNvSpPr/>
      </dsp:nvSpPr>
      <dsp:spPr>
        <a:xfrm>
          <a:off x="4736174" y="463599"/>
          <a:ext cx="1358800" cy="13588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Acceptable Risk </a:t>
          </a:r>
          <a:endParaRPr lang="en-US" sz="1200" kern="1200" dirty="0"/>
        </a:p>
      </dsp:txBody>
      <dsp:txXfrm>
        <a:off x="4935166" y="662591"/>
        <a:ext cx="960816" cy="960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9291F-39A8-4752-940B-06A5C38FB616}">
      <dsp:nvSpPr>
        <dsp:cNvPr id="0" name=""/>
        <dsp:cNvSpPr/>
      </dsp:nvSpPr>
      <dsp:spPr>
        <a:xfrm rot="4396374">
          <a:off x="1327868" y="454896"/>
          <a:ext cx="1973410" cy="1376207"/>
        </a:xfrm>
        <a:prstGeom prst="swooshArrow">
          <a:avLst>
            <a:gd name="adj1" fmla="val 16310"/>
            <a:gd name="adj2" fmla="val 3137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22A42A83-042A-4557-9BFF-C53733BFC3D5}">
      <dsp:nvSpPr>
        <dsp:cNvPr id="0" name=""/>
        <dsp:cNvSpPr/>
      </dsp:nvSpPr>
      <dsp:spPr>
        <a:xfrm>
          <a:off x="2618509" y="1146469"/>
          <a:ext cx="182880" cy="182880"/>
        </a:xfrm>
        <a:prstGeom prst="ellipse">
          <a:avLst/>
        </a:prstGeom>
        <a:solidFill>
          <a:schemeClr val="accent1">
            <a:tint val="6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sp>
    <dsp:sp modelId="{86E191D3-D6A9-4D88-8AE4-806D18DCF2FA}">
      <dsp:nvSpPr>
        <dsp:cNvPr id="0" name=""/>
        <dsp:cNvSpPr/>
      </dsp:nvSpPr>
      <dsp:spPr>
        <a:xfrm>
          <a:off x="1485900" y="0"/>
          <a:ext cx="930402" cy="36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lvl="0" algn="ctr" defTabSz="444500">
            <a:lnSpc>
              <a:spcPct val="90000"/>
            </a:lnSpc>
            <a:spcBef>
              <a:spcPct val="0"/>
            </a:spcBef>
            <a:spcAft>
              <a:spcPct val="35000"/>
            </a:spcAft>
          </a:pPr>
          <a:r>
            <a:rPr lang="en-US" sz="1000" kern="1200" dirty="0" smtClean="0">
              <a:solidFill>
                <a:schemeClr val="bg1"/>
              </a:solidFill>
            </a:rPr>
            <a:t>Unmitigated  Risk</a:t>
          </a:r>
          <a:endParaRPr lang="en-US" sz="1000" kern="1200" dirty="0">
            <a:solidFill>
              <a:schemeClr val="bg1"/>
            </a:solidFill>
          </a:endParaRPr>
        </a:p>
      </dsp:txBody>
      <dsp:txXfrm>
        <a:off x="1485900" y="0"/>
        <a:ext cx="930402" cy="365760"/>
      </dsp:txXfrm>
    </dsp:sp>
    <dsp:sp modelId="{633318E7-EA92-4F09-A170-219FB9BBC30B}">
      <dsp:nvSpPr>
        <dsp:cNvPr id="0" name=""/>
        <dsp:cNvSpPr/>
      </dsp:nvSpPr>
      <dsp:spPr>
        <a:xfrm>
          <a:off x="2894076" y="729691"/>
          <a:ext cx="1106424" cy="36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solidFill>
            </a:rPr>
            <a:t>Proper Controls  </a:t>
          </a:r>
        </a:p>
        <a:p>
          <a:pPr lvl="0" algn="l" defTabSz="444500">
            <a:lnSpc>
              <a:spcPct val="90000"/>
            </a:lnSpc>
            <a:spcBef>
              <a:spcPct val="0"/>
            </a:spcBef>
            <a:spcAft>
              <a:spcPct val="35000"/>
            </a:spcAft>
          </a:pPr>
          <a:endParaRPr lang="en-US" sz="1000" kern="1200" dirty="0">
            <a:solidFill>
              <a:schemeClr val="bg1"/>
            </a:solidFill>
          </a:endParaRPr>
        </a:p>
      </dsp:txBody>
      <dsp:txXfrm>
        <a:off x="2894076" y="729691"/>
        <a:ext cx="1106424" cy="365760"/>
      </dsp:txXfrm>
    </dsp:sp>
    <dsp:sp modelId="{65489FC9-8379-4AC7-A518-20967947B876}">
      <dsp:nvSpPr>
        <dsp:cNvPr id="0" name=""/>
        <dsp:cNvSpPr/>
      </dsp:nvSpPr>
      <dsp:spPr>
        <a:xfrm>
          <a:off x="3124199" y="1756068"/>
          <a:ext cx="1257300" cy="36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t" anchorCtr="0">
          <a:noAutofit/>
        </a:bodyPr>
        <a:lstStyle/>
        <a:p>
          <a:pPr lvl="0" algn="ctr" defTabSz="444500">
            <a:lnSpc>
              <a:spcPct val="90000"/>
            </a:lnSpc>
            <a:spcBef>
              <a:spcPct val="0"/>
            </a:spcBef>
            <a:spcAft>
              <a:spcPct val="35000"/>
            </a:spcAft>
          </a:pPr>
          <a:r>
            <a:rPr lang="en-US" sz="1000" kern="1200" dirty="0" smtClean="0">
              <a:solidFill>
                <a:schemeClr val="bg1"/>
              </a:solidFill>
            </a:rPr>
            <a:t>Acceptable Risk  </a:t>
          </a:r>
          <a:endParaRPr lang="en-US" sz="1000" kern="1200" dirty="0">
            <a:solidFill>
              <a:schemeClr val="bg1"/>
            </a:solidFill>
          </a:endParaRPr>
        </a:p>
      </dsp:txBody>
      <dsp:txXfrm>
        <a:off x="3124199" y="1756068"/>
        <a:ext cx="1257300" cy="36576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F3EFC01-3409-4F01-82B0-E496F420DE24}" type="datetimeFigureOut">
              <a:rPr lang="en-US" smtClean="0"/>
              <a:t>4/21/2014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64CCE11-DCE1-4B6F-AD4C-F46600187F3C}" type="slidenum">
              <a:rPr lang="en-US" smtClean="0"/>
              <a:t>‹#›</a:t>
            </a:fld>
            <a:endParaRPr lang="en-US"/>
          </a:p>
        </p:txBody>
      </p:sp>
    </p:spTree>
    <p:extLst>
      <p:ext uri="{BB962C8B-B14F-4D97-AF65-F5344CB8AC3E}">
        <p14:creationId xmlns:p14="http://schemas.microsoft.com/office/powerpoint/2010/main" val="3475222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rtlCol="0"/>
          <a:lstStyle>
            <a:lvl1pPr algn="l">
              <a:defRPr sz="1200"/>
            </a:lvl1pPr>
            <a:extLst/>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rtlCol="0"/>
          <a:lstStyle>
            <a:lvl1pPr algn="r">
              <a:defRPr sz="1200"/>
            </a:lvl1pPr>
            <a:extLst/>
          </a:lstStyle>
          <a:p>
            <a:fld id="{A8ADFD5B-A66C-449C-B6E8-FB716D07777D}" type="datetimeFigureOut">
              <a:rPr lang="en-US" smtClean="0"/>
              <a:pPr/>
              <a:t>4/21/2014</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rtlCol="0" anchor="ctr"/>
          <a:lstStyle>
            <a:extLst/>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rtlCol="0" anchor="b"/>
          <a:lstStyle>
            <a:lvl1pPr algn="l">
              <a:defRPr sz="1200"/>
            </a:lvl1pPr>
            <a:extLst/>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rtlCol="0" anchor="b"/>
          <a:lstStyle>
            <a:lvl1pPr algn="r">
              <a:defRPr sz="1200"/>
            </a:lvl1pPr>
            <a:extLst/>
          </a:lstStyle>
          <a:p>
            <a:fld id="{CA5D3BF3-D352-46FC-8343-31F56E6730EA}" type="slidenum">
              <a:rPr lang="en-US" smtClean="0"/>
              <a:pPr/>
              <a:t>‹#›</a:t>
            </a:fld>
            <a:endParaRPr lang="en-US" dirty="0"/>
          </a:p>
        </p:txBody>
      </p:sp>
    </p:spTree>
    <p:extLst>
      <p:ext uri="{BB962C8B-B14F-4D97-AF65-F5344CB8AC3E}">
        <p14:creationId xmlns:p14="http://schemas.microsoft.com/office/powerpoint/2010/main"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dirty="0"/>
          </a:p>
        </p:txBody>
      </p:sp>
      <p:sp>
        <p:nvSpPr>
          <p:cNvPr id="4" name="Rectangle 3"/>
          <p:cNvSpPr>
            <a:spLocks noGrp="1"/>
          </p:cNvSpPr>
          <p:nvPr>
            <p:ph type="sldNum" sz="quarter" idx="10"/>
          </p:nvPr>
        </p:nvSpPr>
        <p:spPr/>
        <p:txBody>
          <a:bodyPr/>
          <a:lstStyle>
            <a:extLst/>
          </a:lstStyle>
          <a:p>
            <a:fld id="{CA5D3BF3-D352-46FC-8343-31F56E6730E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17</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18</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19</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20</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21</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22</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23</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24</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25</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26</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dirty="0"/>
          </a:p>
        </p:txBody>
      </p:sp>
      <p:sp>
        <p:nvSpPr>
          <p:cNvPr id="4" name="Rectangle 3"/>
          <p:cNvSpPr>
            <a:spLocks noGrp="1"/>
          </p:cNvSpPr>
          <p:nvPr>
            <p:ph type="sldNum" sz="quarter" idx="10"/>
          </p:nvPr>
        </p:nvSpPr>
        <p:spPr/>
        <p:txBody>
          <a:bodyPr/>
          <a:lstStyle>
            <a:extLst/>
          </a:lstStyle>
          <a:p>
            <a:fld id="{CA5D3BF3-D352-46FC-8343-31F56E6730EA}"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27</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28</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29</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30</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31</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32</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33</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34</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35</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36</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dirty="0"/>
          </a:p>
        </p:txBody>
      </p:sp>
      <p:sp>
        <p:nvSpPr>
          <p:cNvPr id="4" name="Rectangle 3"/>
          <p:cNvSpPr>
            <a:spLocks noGrp="1"/>
          </p:cNvSpPr>
          <p:nvPr>
            <p:ph type="sldNum" sz="quarter" idx="10"/>
          </p:nvPr>
        </p:nvSpPr>
        <p:spPr/>
        <p:txBody>
          <a:bodyPr/>
          <a:lstStyle>
            <a:extLst/>
          </a:lstStyle>
          <a:p>
            <a:fld id="{CA5D3BF3-D352-46FC-8343-31F56E6730EA}"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37</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dirty="0"/>
          </a:p>
        </p:txBody>
      </p:sp>
      <p:sp>
        <p:nvSpPr>
          <p:cNvPr id="4" name="Rectangle 3"/>
          <p:cNvSpPr>
            <a:spLocks noGrp="1"/>
          </p:cNvSpPr>
          <p:nvPr>
            <p:ph type="sldNum" sz="quarter" idx="10"/>
          </p:nvPr>
        </p:nvSpPr>
        <p:spPr/>
        <p:txBody>
          <a:bodyPr/>
          <a:lstStyle>
            <a:extLst/>
          </a:lstStyle>
          <a:p>
            <a:fld id="{CA5D3BF3-D352-46FC-8343-31F56E6730EA}"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dirty="0"/>
          </a:p>
        </p:txBody>
      </p:sp>
      <p:sp>
        <p:nvSpPr>
          <p:cNvPr id="4" name="Rectangle 3"/>
          <p:cNvSpPr>
            <a:spLocks noGrp="1"/>
          </p:cNvSpPr>
          <p:nvPr>
            <p:ph type="sldNum" sz="quarter" idx="10"/>
          </p:nvPr>
        </p:nvSpPr>
        <p:spPr/>
        <p:txBody>
          <a:bodyPr/>
          <a:lstStyle>
            <a:extLst/>
          </a:lstStyle>
          <a:p>
            <a:fld id="{CA5D3BF3-D352-46FC-8343-31F56E6730E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9</a:t>
            </a:fld>
            <a:endParaRPr lang="en-US" dirty="0"/>
          </a:p>
        </p:txBody>
      </p:sp>
    </p:spTree>
    <p:extLst>
      <p:ext uri="{BB962C8B-B14F-4D97-AF65-F5344CB8AC3E}">
        <p14:creationId xmlns:p14="http://schemas.microsoft.com/office/powerpoint/2010/main" val="289688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14</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15</a:t>
            </a:fld>
            <a:endParaRPr lang="en-US" dirty="0"/>
          </a:p>
        </p:txBody>
      </p:sp>
    </p:spTree>
    <p:extLst>
      <p:ext uri="{BB962C8B-B14F-4D97-AF65-F5344CB8AC3E}">
        <p14:creationId xmlns:p14="http://schemas.microsoft.com/office/powerpoint/2010/main" val="4259924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16</a:t>
            </a:fld>
            <a:endParaRPr lang="en-US" dirty="0"/>
          </a:p>
        </p:txBody>
      </p:sp>
    </p:spTree>
    <p:extLst>
      <p:ext uri="{BB962C8B-B14F-4D97-AF65-F5344CB8AC3E}">
        <p14:creationId xmlns:p14="http://schemas.microsoft.com/office/powerpoint/2010/main" val="425992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smtClean="0"/>
              <a:t>Click to edit Master subtitle style</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sz="2000">
                <a:solidFill>
                  <a:srgbClr val="FFFFFF"/>
                </a:solidFill>
              </a:defRPr>
            </a:lvl1pPr>
            <a:extLst/>
          </a:lstStyle>
          <a:p>
            <a:pPr algn="ctr"/>
            <a:fld id="{047E157E-8DCB-4F70-A0AF-5EB586A91DD4}" type="datetime1">
              <a:rPr kumimoji="0" lang="en-US" smtClean="0">
                <a:solidFill>
                  <a:srgbClr val="FFFFFF"/>
                </a:solidFill>
              </a:rPr>
              <a:pPr algn="ctr"/>
              <a:t>4/21/2014</a:t>
            </a:fld>
            <a:endParaRPr kumimoji="0"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a:solidFill>
                  <a:schemeClr val="tx2"/>
                </a:solidFill>
              </a:defRPr>
            </a:lvl1pPr>
            <a:extLst/>
          </a:lstStyle>
          <a:p>
            <a:pPr algn="r"/>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a:solidFill>
                  <a:schemeClr val="tx2"/>
                </a:solidFill>
              </a:defRPr>
            </a:lvl1pPr>
            <a:extLst/>
          </a:lstStyle>
          <a:p>
            <a:fld id="{8F82E0A0-C266-4798-8C8F-B9F91E9DA37E}" type="slidenum">
              <a:rPr kumimoji="0" lang="en-US" smtClean="0">
                <a:solidFill>
                  <a:schemeClr val="tx2"/>
                </a:solidFill>
              </a:rPr>
              <a:pPr/>
              <a:t>‹#›</a:t>
            </a:fld>
            <a:endParaRPr kumimoji="0"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cap="all" baseline="0"/>
            </a:lvl1pPr>
            <a:extLst/>
          </a:lstStyle>
          <a:p>
            <a:pPr eaLnBrk="1" latinLnBrk="1" hangingPunct="1"/>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Rectangle 2"/>
          <p:cNvSpPr>
            <a:spLocks noGrp="1"/>
          </p:cNvSpPr>
          <p:nvPr>
            <p:ph type="dt" sz="half" idx="10"/>
          </p:nvPr>
        </p:nvSpPr>
        <p:spPr/>
        <p:txBody>
          <a:bodyPr/>
          <a:lstStyle>
            <a:extLst/>
          </a:lstStyle>
          <a:p>
            <a:fld id="{E4606EA6-EFEA-4C30-9264-4F9291A5780D}" type="datetime1">
              <a:rPr kumimoji="0" lang="en-US" smtClean="0"/>
              <a:pPr/>
              <a:t>4/21/2014</a:t>
            </a:fld>
            <a:endParaRPr kumimoji="0" lang="en-US" dirty="0"/>
          </a:p>
        </p:txBody>
      </p:sp>
      <p:sp>
        <p:nvSpPr>
          <p:cNvPr id="4" name="Rectangle 3"/>
          <p:cNvSpPr>
            <a:spLocks noGrp="1"/>
          </p:cNvSpPr>
          <p:nvPr>
            <p:ph type="ftr" sz="quarter" idx="11"/>
          </p:nvPr>
        </p:nvSpPr>
        <p:spPr/>
        <p:txBody>
          <a:bodyPr/>
          <a:lstStyle>
            <a:extLst/>
          </a:lstStyle>
          <a:p>
            <a:endParaRPr kumimoji="0" lang="en-US" dirty="0"/>
          </a:p>
        </p:txBody>
      </p:sp>
      <p:sp>
        <p:nvSpPr>
          <p:cNvPr id="5" name="Rectangle 4"/>
          <p:cNvSpPr>
            <a:spLocks noGrp="1"/>
          </p:cNvSpPr>
          <p:nvPr>
            <p:ph type="sldNum" sz="quarter" idx="12"/>
          </p:nvPr>
        </p:nvSpPr>
        <p:spPr/>
        <p:txBody>
          <a:bodyPr/>
          <a:lstStyle>
            <a:extLst/>
          </a:lstStyle>
          <a:p>
            <a:pPr algn="ctr"/>
            <a:fld id="{8F82E0A0-C266-4798-8C8F-B9F91E9DA37E}" type="slidenum">
              <a:rPr kumimoji="0" lang="en-US" sz="1400" b="1" smtClean="0">
                <a:solidFill>
                  <a:srgbClr val="FFFFFF"/>
                </a:solidFill>
              </a:rPr>
              <a:pPr algn="ctr"/>
              <a:t>‹#›</a:t>
            </a:fld>
            <a:endParaRPr kumimoji="0" lang="en-US" dirty="0"/>
          </a:p>
        </p:txBody>
      </p:sp>
      <p:sp>
        <p:nvSpPr>
          <p:cNvPr id="7" name="Rectangle 6"/>
          <p:cNvSpPr>
            <a:spLocks noGrp="1"/>
          </p:cNvSpPr>
          <p:nvPr>
            <p:ph sz="quarter" idx="13"/>
          </p:nvPr>
        </p:nvSpPr>
        <p:spPr>
          <a:xfrm>
            <a:off x="609600" y="1352550"/>
            <a:ext cx="8153400" cy="32766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sz="4400" b="0" cap="none">
                <a:solidFill>
                  <a:srgbClr val="FFFFFF"/>
                </a:solidFill>
              </a:defRPr>
            </a:lvl1pPr>
            <a:extLst/>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extLst/>
          </a:lstStyle>
          <a:p>
            <a:fld id="{6FCF9F07-3BC7-4570-B054-79111B0A380C}" type="datetime1">
              <a:rPr kumimoji="0" lang="en-US" smtClean="0"/>
              <a:pPr/>
              <a:t>4/21/2014</a:t>
            </a:fld>
            <a:endParaRPr kumimoji="0" lang="en-US" dirty="0"/>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sz="2400">
                <a:solidFill>
                  <a:srgbClr val="FFFFFF"/>
                </a:solidFill>
              </a:defRPr>
            </a:lvl1pPr>
            <a:extLst/>
          </a:lstStyle>
          <a:p>
            <a:pPr algn="ctr"/>
            <a:fld id="{8F82E0A0-C266-4798-8C8F-B9F91E9DA37E}" type="slidenum">
              <a:rPr kumimoji="0" lang="en-US" sz="2400" b="1" smtClean="0">
                <a:solidFill>
                  <a:srgbClr val="FFFFFF"/>
                </a:solidFill>
              </a:rPr>
              <a:pPr algn="ctr"/>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Content Placeholder 8"/>
          <p:cNvSpPr>
            <a:spLocks noGrp="1"/>
          </p:cNvSpPr>
          <p:nvPr>
            <p:ph sz="quarter" idx="13"/>
          </p:nvPr>
        </p:nvSpPr>
        <p:spPr>
          <a:xfrm>
            <a:off x="609600" y="1352551"/>
            <a:ext cx="3886200" cy="3268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1" name="Content Placeholder 10"/>
          <p:cNvSpPr>
            <a:spLocks noGrp="1"/>
          </p:cNvSpPr>
          <p:nvPr>
            <p:ph sz="quarter" idx="14"/>
          </p:nvPr>
        </p:nvSpPr>
        <p:spPr>
          <a:xfrm>
            <a:off x="4844901" y="1352549"/>
            <a:ext cx="3886200" cy="3268625"/>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8" name="Date Placeholder 7"/>
          <p:cNvSpPr>
            <a:spLocks noGrp="1"/>
          </p:cNvSpPr>
          <p:nvPr>
            <p:ph type="dt" sz="half" idx="15"/>
          </p:nvPr>
        </p:nvSpPr>
        <p:spPr/>
        <p:txBody>
          <a:bodyPr rtlCol="0"/>
          <a:lstStyle>
            <a:extLst/>
          </a:lstStyle>
          <a:p>
            <a:fld id="{E4606EA6-EFEA-4C30-9264-4F9291A5780D}" type="datetime1">
              <a:rPr kumimoji="0" lang="en-US" smtClean="0"/>
              <a:pPr/>
              <a:t>4/21/2014</a:t>
            </a:fld>
            <a:endParaRPr kumimoji="0" lang="en-US" dirty="0"/>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kumimoji="0" lang="en-US" sz="1400" b="1" smtClean="0">
                <a:solidFill>
                  <a:srgbClr val="FFFFFF"/>
                </a:solidFill>
              </a:rPr>
              <a:pPr algn="ctr"/>
              <a:t>‹#›</a:t>
            </a:fld>
            <a:endParaRPr kumimoji="0" lang="en-US" dirty="0"/>
          </a:p>
        </p:txBody>
      </p:sp>
      <p:sp>
        <p:nvSpPr>
          <p:cNvPr id="12" name="Footer Placeholder 11"/>
          <p:cNvSpPr>
            <a:spLocks noGrp="1"/>
          </p:cNvSpPr>
          <p:nvPr>
            <p:ph type="ftr" sz="quarter" idx="17"/>
          </p:nvPr>
        </p:nvSpPr>
        <p:spPr/>
        <p:txBody>
          <a:bodyPr rtlCol="0"/>
          <a:lstStyle>
            <a:extLst/>
          </a:lstStyle>
          <a:p>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a:lvl1pPr>
            <a:extLst/>
          </a:lstStyle>
          <a:p>
            <a:pPr eaLnBrk="1" latinLnBrk="1" hangingPunct="1"/>
            <a:r>
              <a:rPr lang="en-US" smtClean="0"/>
              <a:t>Click to edit Master title style</a:t>
            </a:r>
            <a:endParaRPr/>
          </a:p>
        </p:txBody>
      </p:sp>
      <p:sp>
        <p:nvSpPr>
          <p:cNvPr id="11" name="Content Placeholder 10"/>
          <p:cNvSpPr>
            <a:spLocks noGrp="1"/>
          </p:cNvSpPr>
          <p:nvPr>
            <p:ph sz="quarter" idx="13"/>
          </p:nvPr>
        </p:nvSpPr>
        <p:spPr>
          <a:xfrm>
            <a:off x="609600" y="1919818"/>
            <a:ext cx="3886200" cy="26289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Content Placeholder 12"/>
          <p:cNvSpPr>
            <a:spLocks noGrp="1"/>
          </p:cNvSpPr>
          <p:nvPr>
            <p:ph sz="quarter" idx="14"/>
          </p:nvPr>
        </p:nvSpPr>
        <p:spPr>
          <a:xfrm>
            <a:off x="4800600" y="1919818"/>
            <a:ext cx="3886200" cy="26289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0" name="Date Placeholder 9"/>
          <p:cNvSpPr>
            <a:spLocks noGrp="1"/>
          </p:cNvSpPr>
          <p:nvPr>
            <p:ph type="dt" sz="half" idx="15"/>
          </p:nvPr>
        </p:nvSpPr>
        <p:spPr/>
        <p:txBody>
          <a:bodyPr rtlCol="0"/>
          <a:lstStyle>
            <a:extLst/>
          </a:lstStyle>
          <a:p>
            <a:fld id="{E4606EA6-EFEA-4C30-9264-4F9291A5780D}" type="datetime1">
              <a:rPr kumimoji="0" lang="en-US" smtClean="0"/>
              <a:pPr/>
              <a:t>4/21/2014</a:t>
            </a:fld>
            <a:endParaRPr kumimoji="0" lang="en-US" dirty="0"/>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en-US" sz="1400" b="1" smtClean="0">
                <a:solidFill>
                  <a:srgbClr val="FFFFFF"/>
                </a:solidFill>
              </a:rPr>
              <a:pPr algn="ctr"/>
              <a:t>‹#›</a:t>
            </a:fld>
            <a:endParaRPr kumimoji="0" lang="en-US" dirty="0"/>
          </a:p>
        </p:txBody>
      </p:sp>
      <p:sp>
        <p:nvSpPr>
          <p:cNvPr id="14" name="Footer Placeholder 13"/>
          <p:cNvSpPr>
            <a:spLocks noGrp="1"/>
          </p:cNvSpPr>
          <p:nvPr>
            <p:ph type="ftr" sz="quarter" idx="17"/>
          </p:nvPr>
        </p:nvSpPr>
        <p:spPr/>
        <p:txBody>
          <a:bodyPr rtlCol="0"/>
          <a:lstStyle>
            <a:extLst/>
          </a:lstStyle>
          <a:p>
            <a:endParaRPr kumimoji="0" lang="en-US" dirty="0"/>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extLst/>
          </a:lstStyle>
          <a:p>
            <a:fld id="{6DFADB5D-B7A0-47E3-AD2D-B1A6F8614213}" type="datetime1">
              <a:rPr kumimoji="0" lang="en-US" smtClean="0"/>
              <a:pPr/>
              <a:t>4/21/2014</a:t>
            </a:fld>
            <a:endParaRPr kumimoji="0"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kumimoji="0" lang="en-US" smtClean="0"/>
              <a:pPr/>
              <a:t>4/21/2014</a:t>
            </a:fld>
            <a:endParaRPr kumimoji="0"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a:solidFill>
                  <a:schemeClr val="tx2"/>
                </a:solidFill>
              </a:defRPr>
            </a:lvl1pPr>
            <a:extLst/>
          </a:lstStyle>
          <a:p>
            <a:fld id="{A3F7CB7D-F184-43C7-B6FD-03D728E1BBFF}" type="slidenum">
              <a:rPr kumimoji="0" lang="en-US" smtClean="0">
                <a:solidFill>
                  <a:schemeClr val="tx2"/>
                </a:solidFill>
              </a:rPr>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sz="4200" b="0"/>
            </a:lvl1pPr>
            <a:extLst/>
          </a:lstStyle>
          <a:p>
            <a:pPr eaLnBrk="1" latinLnBrk="1" hangingPunct="1"/>
            <a:r>
              <a:rPr lang="en-US" smtClean="0"/>
              <a:t>Click to edit Master title style</a:t>
            </a:r>
            <a:endParaRPr/>
          </a:p>
        </p:txBody>
      </p:sp>
      <p:sp>
        <p:nvSpPr>
          <p:cNvPr id="5" name="Date Placeholder 4"/>
          <p:cNvSpPr>
            <a:spLocks noGrp="1"/>
          </p:cNvSpPr>
          <p:nvPr>
            <p:ph type="dt" sz="half" idx="10"/>
          </p:nvPr>
        </p:nvSpPr>
        <p:spPr/>
        <p:txBody>
          <a:bodyPr/>
          <a:lstStyle>
            <a:extLst/>
          </a:lstStyle>
          <a:p>
            <a:fld id="{F49A8198-4617-485E-9585-4840B69DBBA6}" type="datetime1">
              <a:rPr kumimoji="0" lang="en-US" smtClean="0"/>
              <a:pPr/>
              <a:t>4/21/2014</a:t>
            </a:fld>
            <a:endParaRPr kumimoji="0"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extLst/>
          </a:lstStyle>
          <a:p>
            <a:pPr lvl="0" eaLnBrk="1" latinLnBrk="1" hangingPunct="1"/>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sz="2800" b="0">
                <a:solidFill>
                  <a:srgbClr val="FFFFFF"/>
                </a:solidFill>
              </a:defRPr>
            </a:lvl1pPr>
            <a:extLst/>
          </a:lstStyle>
          <a:p>
            <a:pPr eaLnBrk="1" latinLnBrk="1" hangingPunct="1"/>
            <a:r>
              <a:rPr lang="en-US" smtClean="0"/>
              <a:t>Click to edit Master title style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2" name="Date Placeholder 11"/>
          <p:cNvSpPr>
            <a:spLocks noGrp="1"/>
          </p:cNvSpPr>
          <p:nvPr>
            <p:ph type="dt" sz="half" idx="10"/>
          </p:nvPr>
        </p:nvSpPr>
        <p:spPr>
          <a:xfrm>
            <a:off x="6248400" y="4686300"/>
            <a:ext cx="2667000" cy="273844"/>
          </a:xfrm>
        </p:spPr>
        <p:txBody>
          <a:bodyPr rtlCol="0"/>
          <a:lstStyle>
            <a:extLst/>
          </a:lstStyle>
          <a:p>
            <a:fld id="{E4606EA6-EFEA-4C30-9264-4F9291A5780D}" type="datetime1">
              <a:rPr kumimoji="0" lang="en-US" smtClean="0"/>
              <a:pPr/>
              <a:t>4/21/2014</a:t>
            </a:fld>
            <a:endParaRPr kumimoji="0" lang="en-US" dirty="0"/>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sz="2800"/>
            </a:lvl1pPr>
            <a:extLst/>
          </a:lstStyle>
          <a:p>
            <a:pPr algn="ctr"/>
            <a:fld id="{8F82E0A0-C266-4798-8C8F-B9F91E9DA37E}" type="slidenum">
              <a:rPr kumimoji="0" lang="en-US" sz="2800" b="1" smtClean="0">
                <a:solidFill>
                  <a:srgbClr val="FFFFFF"/>
                </a:solidFill>
              </a:rPr>
              <a:pPr algn="ctr"/>
              <a:t>‹#›</a:t>
            </a:fld>
            <a:endParaRPr kumimoji="0" lang="en-US" sz="2800" dirty="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rgbClr val="002060"/>
          </a:fgClr>
          <a:bgClr>
            <a:srgbClr val="92D050"/>
          </a:bgClr>
        </a:patt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extLst/>
          </a:lstStyle>
          <a:p>
            <a:fld id="{E4606EA6-EFEA-4C30-9264-4F9291A5780D}" type="datetime1">
              <a:rPr kumimoji="0" lang="en-US" smtClean="0"/>
              <a:pPr/>
              <a:t>4/21/2014</a:t>
            </a:fld>
            <a:endParaRPr kumimoji="0"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extLst/>
          </a:lstStyle>
          <a:p>
            <a:pPr algn="r"/>
            <a:endParaRPr kumimoji="0"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extLst/>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pPr eaLnBrk="1" latinLnBrk="1" hangingPunct="1"/>
            <a:r>
              <a:rPr kumimoji="0"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video" Target="../media/media2.wmv"/><Relationship Id="rId1" Type="http://schemas.microsoft.com/office/2007/relationships/media" Target="../media/media2.wmv"/><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video" Target="../media/media3.wmv"/><Relationship Id="rId1" Type="http://schemas.microsoft.com/office/2007/relationships/media" Target="../media/media3.wmv"/><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4.wmv"/><Relationship Id="rId1" Type="http://schemas.microsoft.com/office/2007/relationships/media" Target="../media/media4.wmv"/><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j0178459.jpg"/>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3503"/>
          <a:stretch/>
        </p:blipFill>
        <p:spPr>
          <a:xfrm>
            <a:off x="5799909" y="13607"/>
            <a:ext cx="3314700" cy="3300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a:spLocks noGrp="1"/>
          </p:cNvSpPr>
          <p:nvPr>
            <p:ph type="body" sz="half" idx="2"/>
          </p:nvPr>
        </p:nvSpPr>
        <p:spPr/>
        <p:txBody>
          <a:bodyPr>
            <a:normAutofit fontScale="77500" lnSpcReduction="20000"/>
          </a:bodyPr>
          <a:lstStyle>
            <a:extLst/>
          </a:lstStyle>
          <a:p>
            <a:r>
              <a:rPr lang="en-US" dirty="0"/>
              <a:t>Steps to Minimize Risks and Maximize Rewards </a:t>
            </a:r>
            <a:endParaRPr lang="en-US" dirty="0" smtClean="0"/>
          </a:p>
          <a:p>
            <a:r>
              <a:rPr lang="en-US" dirty="0" smtClean="0"/>
              <a:t>Debra Scott, JD, MPH</a:t>
            </a:r>
            <a:r>
              <a:rPr lang="en-US" dirty="0"/>
              <a:t> </a:t>
            </a:r>
            <a:r>
              <a:rPr lang="en-US" dirty="0" smtClean="0"/>
              <a:t>    SP Consulting, a Division of The Scott Practice, LLC</a:t>
            </a:r>
          </a:p>
        </p:txBody>
      </p:sp>
      <p:sp>
        <p:nvSpPr>
          <p:cNvPr id="4" name="Rectangle 3"/>
          <p:cNvSpPr>
            <a:spLocks noGrp="1"/>
          </p:cNvSpPr>
          <p:nvPr>
            <p:ph type="title"/>
          </p:nvPr>
        </p:nvSpPr>
        <p:spPr/>
        <p:txBody>
          <a:bodyPr>
            <a:normAutofit fontScale="90000"/>
          </a:bodyPr>
          <a:lstStyle>
            <a:extLst/>
          </a:lstStyle>
          <a:p>
            <a:r>
              <a:rPr lang="en-US" dirty="0" smtClean="0"/>
              <a:t>Engagement Due </a:t>
            </a:r>
            <a:r>
              <a:rPr lang="en-US" dirty="0"/>
              <a:t>Diligence </a:t>
            </a:r>
          </a:p>
        </p:txBody>
      </p:sp>
      <p:sp>
        <p:nvSpPr>
          <p:cNvPr id="2" name="Rectangle 1"/>
          <p:cNvSpPr/>
          <p:nvPr/>
        </p:nvSpPr>
        <p:spPr>
          <a:xfrm rot="16200000">
            <a:off x="1832863" y="1658286"/>
            <a:ext cx="342900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46564" y="13607"/>
            <a:ext cx="1955078" cy="10633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ectangle 6"/>
          <p:cNvSpPr/>
          <p:nvPr/>
        </p:nvSpPr>
        <p:spPr>
          <a:xfrm>
            <a:off x="3622964" y="-3340"/>
            <a:ext cx="2095794" cy="1097280"/>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Rectangle 8"/>
          <p:cNvSpPr/>
          <p:nvPr/>
        </p:nvSpPr>
        <p:spPr>
          <a:xfrm>
            <a:off x="0" y="18452"/>
            <a:ext cx="1447800" cy="1058541"/>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1546564" y="1352550"/>
            <a:ext cx="1955078" cy="2057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ectangle 10"/>
          <p:cNvSpPr/>
          <p:nvPr/>
        </p:nvSpPr>
        <p:spPr>
          <a:xfrm>
            <a:off x="0" y="4084959"/>
            <a:ext cx="1447800" cy="1058541"/>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Rectangle 11"/>
          <p:cNvSpPr/>
          <p:nvPr/>
        </p:nvSpPr>
        <p:spPr>
          <a:xfrm rot="10800000">
            <a:off x="-7620" y="3351385"/>
            <a:ext cx="9144000" cy="167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6" name="TextBox 5"/>
          <p:cNvSpPr txBox="1"/>
          <p:nvPr/>
        </p:nvSpPr>
        <p:spPr>
          <a:xfrm>
            <a:off x="838200" y="285750"/>
            <a:ext cx="7467600" cy="738664"/>
          </a:xfrm>
          <a:prstGeom prst="rect">
            <a:avLst/>
          </a:prstGeom>
          <a:noFill/>
        </p:spPr>
        <p:txBody>
          <a:bodyPr wrap="square" rtlCol="0">
            <a:spAutoFit/>
          </a:bodyPr>
          <a:lstStyle/>
          <a:p>
            <a:r>
              <a:rPr lang="en-US" sz="4200" dirty="0">
                <a:solidFill>
                  <a:schemeClr val="bg2"/>
                </a:solidFill>
              </a:rPr>
              <a:t>Inherent Risks of Nonpayment</a:t>
            </a:r>
          </a:p>
        </p:txBody>
      </p:sp>
      <p:sp>
        <p:nvSpPr>
          <p:cNvPr id="8" name="TextBox 7"/>
          <p:cNvSpPr txBox="1"/>
          <p:nvPr/>
        </p:nvSpPr>
        <p:spPr>
          <a:xfrm>
            <a:off x="476992" y="1428750"/>
            <a:ext cx="64008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2"/>
                </a:solidFill>
              </a:rPr>
              <a:t>First identify </a:t>
            </a:r>
            <a:r>
              <a:rPr lang="en-US" dirty="0">
                <a:solidFill>
                  <a:schemeClr val="bg2"/>
                </a:solidFill>
              </a:rPr>
              <a:t>what is the inherent risk involved when you are contemplating entering into a relationship with the other party</a:t>
            </a:r>
            <a:r>
              <a:rPr lang="en-US" dirty="0">
                <a:solidFill>
                  <a:schemeClr val="accent4">
                    <a:lumMod val="75000"/>
                  </a:schemeClr>
                </a:solidFill>
              </a:rPr>
              <a:t>. </a:t>
            </a:r>
            <a:endParaRPr lang="en-US" dirty="0" smtClean="0">
              <a:solidFill>
                <a:schemeClr val="accent4">
                  <a:lumMod val="75000"/>
                </a:schemeClr>
              </a:solidFill>
            </a:endParaRPr>
          </a:p>
          <a:p>
            <a:pPr marL="285750" indent="-285750">
              <a:buFont typeface="Arial" panose="020B0604020202020204" pitchFamily="34" charset="0"/>
              <a:buChar char="•"/>
            </a:pPr>
            <a:endParaRPr lang="en-US" dirty="0">
              <a:solidFill>
                <a:schemeClr val="accent4">
                  <a:lumMod val="75000"/>
                </a:schemeClr>
              </a:solidFill>
            </a:endParaRPr>
          </a:p>
          <a:p>
            <a:pPr marL="285750" indent="-285750">
              <a:buFont typeface="Arial" panose="020B0604020202020204" pitchFamily="34" charset="0"/>
              <a:buChar char="•"/>
            </a:pPr>
            <a:r>
              <a:rPr lang="en-US" dirty="0">
                <a:solidFill>
                  <a:schemeClr val="bg2"/>
                </a:solidFill>
              </a:rPr>
              <a:t>I</a:t>
            </a:r>
            <a:r>
              <a:rPr lang="en-US" dirty="0" smtClean="0">
                <a:solidFill>
                  <a:schemeClr val="bg2"/>
                </a:solidFill>
              </a:rPr>
              <a:t>nherent </a:t>
            </a:r>
            <a:r>
              <a:rPr lang="en-US" dirty="0">
                <a:solidFill>
                  <a:schemeClr val="bg2"/>
                </a:solidFill>
              </a:rPr>
              <a:t>risks is the level of risk prior to assessing the effectiveness of controls. It shows the level of risk that exists if no controls are present.  </a:t>
            </a:r>
          </a:p>
          <a:p>
            <a:pPr marL="285750" indent="-285750">
              <a:buFont typeface="Arial" panose="020B0604020202020204" pitchFamily="34" charset="0"/>
              <a:buChar char="•"/>
            </a:pPr>
            <a:endParaRPr lang="en-US" dirty="0">
              <a:solidFill>
                <a:schemeClr val="bg2"/>
              </a:solidFill>
            </a:endParaRPr>
          </a:p>
          <a:p>
            <a:pPr marL="285750" indent="-285750">
              <a:buFont typeface="Arial" panose="020B0604020202020204" pitchFamily="34" charset="0"/>
              <a:buChar char="•"/>
            </a:pPr>
            <a:r>
              <a:rPr lang="en-US" dirty="0" smtClean="0">
                <a:solidFill>
                  <a:schemeClr val="bg2"/>
                </a:solidFill>
              </a:rPr>
              <a:t>Without </a:t>
            </a:r>
            <a:r>
              <a:rPr lang="en-US" dirty="0">
                <a:solidFill>
                  <a:schemeClr val="bg2"/>
                </a:solidFill>
              </a:rPr>
              <a:t>acknowledging the inherent risk </a:t>
            </a:r>
            <a:r>
              <a:rPr lang="en-US" dirty="0" smtClean="0">
                <a:solidFill>
                  <a:schemeClr val="bg2"/>
                </a:solidFill>
              </a:rPr>
              <a:t>it is difficult </a:t>
            </a:r>
            <a:r>
              <a:rPr lang="en-US" dirty="0">
                <a:solidFill>
                  <a:schemeClr val="bg2"/>
                </a:solidFill>
              </a:rPr>
              <a:t>to properly create effective controls to mitigate </a:t>
            </a:r>
            <a:r>
              <a:rPr lang="en-US" dirty="0" smtClean="0">
                <a:solidFill>
                  <a:schemeClr val="bg2"/>
                </a:solidFill>
              </a:rPr>
              <a:t>risks.</a:t>
            </a:r>
            <a:endParaRPr lang="en-US" dirty="0">
              <a:solidFill>
                <a:schemeClr val="bg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3142186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07" y="4230430"/>
            <a:ext cx="9141944" cy="913070"/>
          </a:xfrm>
          <a:prstGeom prst="rect">
            <a:avLst/>
          </a:prstGeom>
          <a:solidFill>
            <a:schemeClr val="tx2">
              <a:alpha val="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 name="Round Diagonal Corner Rectangle 2"/>
          <p:cNvSpPr/>
          <p:nvPr/>
        </p:nvSpPr>
        <p:spPr>
          <a:xfrm>
            <a:off x="1321096" y="957296"/>
            <a:ext cx="1920240" cy="1920240"/>
          </a:xfrm>
          <a:prstGeom prst="round2DiagRect">
            <a:avLst>
              <a:gd name="adj1" fmla="val 4636"/>
              <a:gd name="adj2" fmla="val 0"/>
            </a:avLst>
          </a:prstGeom>
          <a:noFill/>
          <a:ln w="76200" cap="rnd">
            <a:solidFill>
              <a:srgbClr val="29A3C9"/>
            </a:solidFill>
          </a:ln>
          <a:effectLst>
            <a:reflection blurRad="6350" stA="52000" endA="300" endPos="35000" dir="5400000" sy="-100000" algn="bl" rotWithShape="0"/>
          </a:effectLst>
          <a:scene3d>
            <a:camera prst="orthographicFront"/>
            <a:lightRig rig="soft" dir="t"/>
          </a:scene3d>
          <a:sp3d prstMaterial="matte">
            <a:bevelT/>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90000"/>
              </a:lnSpc>
            </a:pPr>
            <a:r>
              <a:rPr lang="en-US" sz="3300" dirty="0" smtClean="0">
                <a:solidFill>
                  <a:schemeClr val="tx1"/>
                </a:solidFill>
                <a:latin typeface="+mj-lt"/>
              </a:rPr>
              <a:t>What could go wrong?</a:t>
            </a:r>
            <a:endParaRPr lang="en-US" sz="3300" dirty="0">
              <a:solidFill>
                <a:schemeClr val="tx1"/>
              </a:solidFill>
              <a:latin typeface="+mj-lt"/>
            </a:endParaRPr>
          </a:p>
        </p:txBody>
      </p:sp>
      <p:sp>
        <p:nvSpPr>
          <p:cNvPr id="4" name="Round Diagonal Corner Rectangle 3"/>
          <p:cNvSpPr/>
          <p:nvPr/>
        </p:nvSpPr>
        <p:spPr>
          <a:xfrm>
            <a:off x="3611880" y="1252349"/>
            <a:ext cx="2026920" cy="1920240"/>
          </a:xfrm>
          <a:prstGeom prst="round2DiagRect">
            <a:avLst>
              <a:gd name="adj1" fmla="val 4635"/>
              <a:gd name="adj2" fmla="val 0"/>
            </a:avLst>
          </a:prstGeom>
          <a:noFill/>
          <a:ln w="76200" cap="rnd">
            <a:solidFill>
              <a:srgbClr val="29A3C9"/>
            </a:solidFill>
          </a:ln>
          <a:effectLst>
            <a:reflection blurRad="6350" stA="52000" endA="300" endPos="35000" dir="5400000" sy="-100000" algn="bl" rotWithShape="0"/>
          </a:effectLst>
          <a:scene3d>
            <a:camera prst="orthographicFront"/>
            <a:lightRig rig="soft" dir="t"/>
          </a:scene3d>
          <a:sp3d prstMaterial="matte">
            <a:bevelT/>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90000"/>
              </a:lnSpc>
            </a:pPr>
            <a:r>
              <a:rPr lang="en-US" sz="2800" dirty="0" smtClean="0">
                <a:solidFill>
                  <a:schemeClr val="tx1"/>
                </a:solidFill>
                <a:latin typeface="+mj-lt"/>
              </a:rPr>
              <a:t>What’s the likelihood</a:t>
            </a:r>
            <a:r>
              <a:rPr lang="en-US" sz="3100" dirty="0" smtClean="0">
                <a:solidFill>
                  <a:schemeClr val="tx1"/>
                </a:solidFill>
                <a:latin typeface="+mj-lt"/>
              </a:rPr>
              <a:t>?</a:t>
            </a:r>
            <a:endParaRPr lang="en-US" sz="3100" dirty="0">
              <a:solidFill>
                <a:schemeClr val="tx1"/>
              </a:solidFill>
              <a:latin typeface="+mj-lt"/>
            </a:endParaRPr>
          </a:p>
        </p:txBody>
      </p:sp>
      <p:sp>
        <p:nvSpPr>
          <p:cNvPr id="5" name="Round Diagonal Corner Rectangle 4"/>
          <p:cNvSpPr/>
          <p:nvPr/>
        </p:nvSpPr>
        <p:spPr>
          <a:xfrm>
            <a:off x="5902664" y="957296"/>
            <a:ext cx="1920240" cy="1920240"/>
          </a:xfrm>
          <a:prstGeom prst="round2DiagRect">
            <a:avLst>
              <a:gd name="adj1" fmla="val 5137"/>
              <a:gd name="adj2" fmla="val 0"/>
            </a:avLst>
          </a:prstGeom>
          <a:noFill/>
          <a:ln w="76200" cap="rnd">
            <a:solidFill>
              <a:srgbClr val="29A3C9"/>
            </a:solidFill>
          </a:ln>
          <a:effectLst>
            <a:reflection blurRad="6350" stA="52000" endA="300" endPos="35000" dir="5400000" sy="-100000" algn="bl" rotWithShape="0"/>
          </a:effectLst>
          <a:scene3d>
            <a:camera prst="orthographicFront"/>
            <a:lightRig rig="soft" dir="t"/>
          </a:scene3d>
          <a:sp3d prstMaterial="matte">
            <a:bevelT/>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90000"/>
              </a:lnSpc>
            </a:pPr>
            <a:r>
              <a:rPr lang="en-US" sz="3300" dirty="0" smtClean="0">
                <a:solidFill>
                  <a:schemeClr val="tx1"/>
                </a:solidFill>
                <a:latin typeface="+mj-lt"/>
              </a:rPr>
              <a:t>What’s the impact?</a:t>
            </a:r>
            <a:endParaRPr lang="en-US" sz="2400" dirty="0">
              <a:solidFill>
                <a:schemeClr val="tx1"/>
              </a:solidFill>
              <a:latin typeface="+mj-lt"/>
            </a:endParaRPr>
          </a:p>
        </p:txBody>
      </p:sp>
    </p:spTree>
    <p:extLst>
      <p:ext uri="{BB962C8B-B14F-4D97-AF65-F5344CB8AC3E}">
        <p14:creationId xmlns:p14="http://schemas.microsoft.com/office/powerpoint/2010/main" val="113524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6" presetClass="emph" presetSubtype="0" autoRev="1" fill="hold" grpId="1" nodeType="afterEffect">
                                  <p:stCondLst>
                                    <p:cond delay="0"/>
                                  </p:stCondLst>
                                  <p:childTnLst>
                                    <p:animScale>
                                      <p:cBhvr>
                                        <p:cTn id="12" dur="500" fill="hold"/>
                                        <p:tgtEl>
                                          <p:spTgt spid="3"/>
                                        </p:tgtEl>
                                      </p:cBhvr>
                                      <p:by x="5000" y="5000"/>
                                    </p:animScale>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par>
                          <p:cTn id="20" fill="hold">
                            <p:stCondLst>
                              <p:cond delay="1000"/>
                            </p:stCondLst>
                            <p:childTnLst>
                              <p:par>
                                <p:cTn id="21" presetID="6" presetClass="emph" presetSubtype="0" autoRev="1" fill="hold" grpId="1" nodeType="afterEffect">
                                  <p:stCondLst>
                                    <p:cond delay="0"/>
                                  </p:stCondLst>
                                  <p:childTnLst>
                                    <p:animScale>
                                      <p:cBhvr>
                                        <p:cTn id="22" dur="500" fill="hold"/>
                                        <p:tgtEl>
                                          <p:spTgt spid="4"/>
                                        </p:tgtEl>
                                      </p:cBhvr>
                                      <p:by x="5000" y="5000"/>
                                    </p:animScale>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Scale>
                                      <p:cBhvr>
                                        <p:cTn id="2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
                                        </p:tgtEl>
                                        <p:attrNameLst>
                                          <p:attrName>ppt_x</p:attrName>
                                          <p:attrName>ppt_y</p:attrName>
                                        </p:attrNameLst>
                                      </p:cBhvr>
                                    </p:animMotion>
                                    <p:animEffect transition="in" filter="fade">
                                      <p:cBhvr>
                                        <p:cTn id="29" dur="1000"/>
                                        <p:tgtEl>
                                          <p:spTgt spid="5"/>
                                        </p:tgtEl>
                                      </p:cBhvr>
                                    </p:animEffect>
                                  </p:childTnLst>
                                </p:cTn>
                              </p:par>
                              <p:par>
                                <p:cTn id="30" presetID="6" presetClass="emph" presetSubtype="0" autoRev="1" fill="hold" grpId="1" nodeType="withEffect">
                                  <p:stCondLst>
                                    <p:cond delay="1000"/>
                                  </p:stCondLst>
                                  <p:childTnLst>
                                    <p:animScale>
                                      <p:cBhvr>
                                        <p:cTn id="31" dur="500" fill="hold"/>
                                        <p:tgtEl>
                                          <p:spTgt spid="5"/>
                                        </p:tgtEl>
                                      </p:cBhvr>
                                      <p:by x="5000" y="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5" name="Up Arrow 4"/>
          <p:cNvSpPr/>
          <p:nvPr/>
        </p:nvSpPr>
        <p:spPr>
          <a:xfrm rot="10800000">
            <a:off x="646709" y="1562904"/>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Arrow 5"/>
          <p:cNvSpPr/>
          <p:nvPr/>
        </p:nvSpPr>
        <p:spPr>
          <a:xfrm>
            <a:off x="3352800" y="2972894"/>
            <a:ext cx="1295400" cy="1447800"/>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20901968">
            <a:off x="841960" y="2949398"/>
            <a:ext cx="3749040" cy="914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533400" y="133350"/>
            <a:ext cx="6477000" cy="914400"/>
          </a:xfrm>
        </p:spPr>
        <p:txBody>
          <a:bodyPr/>
          <a:lstStyle/>
          <a:p>
            <a:r>
              <a:rPr lang="en-US" b="1" dirty="0" smtClean="0"/>
              <a:t>Risk Identification </a:t>
            </a:r>
            <a:endParaRPr lang="en-US" b="1" dirty="0"/>
          </a:p>
        </p:txBody>
      </p:sp>
      <p:sp>
        <p:nvSpPr>
          <p:cNvPr id="10" name="TextBox 9"/>
          <p:cNvSpPr txBox="1"/>
          <p:nvPr/>
        </p:nvSpPr>
        <p:spPr>
          <a:xfrm>
            <a:off x="1955470" y="1562904"/>
            <a:ext cx="6350330" cy="369332"/>
          </a:xfrm>
          <a:prstGeom prst="rect">
            <a:avLst/>
          </a:prstGeom>
          <a:noFill/>
        </p:spPr>
        <p:txBody>
          <a:bodyPr wrap="square" rtlCol="0">
            <a:spAutoFit/>
          </a:bodyPr>
          <a:lstStyle/>
          <a:p>
            <a:r>
              <a:rPr lang="en-US" dirty="0" smtClean="0">
                <a:solidFill>
                  <a:schemeClr val="bg2"/>
                </a:solidFill>
              </a:rPr>
              <a:t>Jane Agrees to Purchase Eggs from Tom for $1K?</a:t>
            </a:r>
            <a:endParaRPr lang="en-US" dirty="0">
              <a:solidFill>
                <a:schemeClr val="bg2"/>
              </a:solidFill>
            </a:endParaRPr>
          </a:p>
        </p:txBody>
      </p:sp>
      <p:sp>
        <p:nvSpPr>
          <p:cNvPr id="12" name="TextBox 11"/>
          <p:cNvSpPr txBox="1"/>
          <p:nvPr/>
        </p:nvSpPr>
        <p:spPr>
          <a:xfrm>
            <a:off x="5029200" y="1970586"/>
            <a:ext cx="2895600" cy="646331"/>
          </a:xfrm>
          <a:prstGeom prst="rect">
            <a:avLst/>
          </a:prstGeom>
          <a:noFill/>
        </p:spPr>
        <p:txBody>
          <a:bodyPr wrap="square" rtlCol="0">
            <a:spAutoFit/>
          </a:bodyPr>
          <a:lstStyle/>
          <a:p>
            <a:r>
              <a:rPr lang="en-US" dirty="0" smtClean="0">
                <a:solidFill>
                  <a:schemeClr val="bg2"/>
                </a:solidFill>
              </a:rPr>
              <a:t>What Could Go Wrong? </a:t>
            </a:r>
          </a:p>
          <a:p>
            <a:pPr marL="285750" indent="-285750">
              <a:buFont typeface="Arial" panose="020B0604020202020204" pitchFamily="34" charset="0"/>
              <a:buChar char="•"/>
            </a:pPr>
            <a:endParaRPr lang="en-US" dirty="0">
              <a:solidFill>
                <a:schemeClr val="bg2"/>
              </a:solidFill>
            </a:endParaRPr>
          </a:p>
        </p:txBody>
      </p:sp>
      <p:sp>
        <p:nvSpPr>
          <p:cNvPr id="13" name="TextBox 12"/>
          <p:cNvSpPr txBox="1"/>
          <p:nvPr/>
        </p:nvSpPr>
        <p:spPr>
          <a:xfrm>
            <a:off x="5123708" y="2419350"/>
            <a:ext cx="3327565" cy="2031325"/>
          </a:xfrm>
          <a:prstGeom prst="rect">
            <a:avLst/>
          </a:prstGeom>
          <a:noFill/>
        </p:spPr>
        <p:txBody>
          <a:bodyPr wrap="square" rtlCol="0">
            <a:spAutoFit/>
          </a:bodyPr>
          <a:lstStyle/>
          <a:p>
            <a:pPr marL="342900" indent="-342900">
              <a:buFont typeface="+mj-lt"/>
              <a:buAutoNum type="arabicPeriod"/>
            </a:pPr>
            <a:r>
              <a:rPr lang="en-US" dirty="0" smtClean="0">
                <a:solidFill>
                  <a:schemeClr val="bg2"/>
                </a:solidFill>
              </a:rPr>
              <a:t>No Meeting of Minds</a:t>
            </a:r>
            <a:endParaRPr lang="en-US" dirty="0">
              <a:solidFill>
                <a:schemeClr val="bg2"/>
              </a:solidFill>
            </a:endParaRPr>
          </a:p>
          <a:p>
            <a:pPr marL="342900" indent="-342900">
              <a:buFont typeface="+mj-lt"/>
              <a:buAutoNum type="arabicPeriod"/>
            </a:pPr>
            <a:r>
              <a:rPr lang="en-US" dirty="0" smtClean="0">
                <a:solidFill>
                  <a:schemeClr val="bg2"/>
                </a:solidFill>
              </a:rPr>
              <a:t>Inability to Deliver </a:t>
            </a:r>
          </a:p>
          <a:p>
            <a:pPr lvl="2"/>
            <a:r>
              <a:rPr lang="en-US" dirty="0" smtClean="0">
                <a:solidFill>
                  <a:schemeClr val="bg2"/>
                </a:solidFill>
              </a:rPr>
              <a:t>Bad Management</a:t>
            </a:r>
          </a:p>
          <a:p>
            <a:r>
              <a:rPr lang="en-US" dirty="0">
                <a:solidFill>
                  <a:schemeClr val="bg2"/>
                </a:solidFill>
              </a:rPr>
              <a:t>	</a:t>
            </a:r>
            <a:r>
              <a:rPr lang="en-US" dirty="0" smtClean="0">
                <a:solidFill>
                  <a:schemeClr val="bg2"/>
                </a:solidFill>
              </a:rPr>
              <a:t>Strike </a:t>
            </a:r>
          </a:p>
          <a:p>
            <a:r>
              <a:rPr lang="en-US" dirty="0" smtClean="0">
                <a:solidFill>
                  <a:schemeClr val="bg2"/>
                </a:solidFill>
              </a:rPr>
              <a:t>	Acts of God </a:t>
            </a:r>
          </a:p>
          <a:p>
            <a:r>
              <a:rPr lang="en-US" dirty="0" smtClean="0">
                <a:solidFill>
                  <a:schemeClr val="bg2"/>
                </a:solidFill>
              </a:rPr>
              <a:t>3.   Poor Financial Position </a:t>
            </a:r>
          </a:p>
          <a:p>
            <a:r>
              <a:rPr lang="en-US" dirty="0" smtClean="0">
                <a:solidFill>
                  <a:schemeClr val="bg2"/>
                </a:solidFill>
              </a:rPr>
              <a:t>4.   Fraud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246060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5" name="Up Arrow 4"/>
          <p:cNvSpPr/>
          <p:nvPr/>
        </p:nvSpPr>
        <p:spPr>
          <a:xfrm rot="10800000">
            <a:off x="646709" y="1562904"/>
            <a:ext cx="12954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Arrow 5"/>
          <p:cNvSpPr/>
          <p:nvPr/>
        </p:nvSpPr>
        <p:spPr>
          <a:xfrm>
            <a:off x="3352800" y="2972894"/>
            <a:ext cx="1295400" cy="1447800"/>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20901968">
            <a:off x="841960" y="2949398"/>
            <a:ext cx="3749040" cy="914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533400" y="133350"/>
            <a:ext cx="6477000" cy="914400"/>
          </a:xfrm>
        </p:spPr>
        <p:txBody>
          <a:bodyPr/>
          <a:lstStyle/>
          <a:p>
            <a:r>
              <a:rPr lang="en-US" b="1" dirty="0" smtClean="0"/>
              <a:t>Risk assessment  </a:t>
            </a:r>
            <a:endParaRPr lang="en-US" b="1" dirty="0"/>
          </a:p>
        </p:txBody>
      </p:sp>
      <p:sp>
        <p:nvSpPr>
          <p:cNvPr id="10" name="TextBox 9"/>
          <p:cNvSpPr txBox="1"/>
          <p:nvPr/>
        </p:nvSpPr>
        <p:spPr>
          <a:xfrm>
            <a:off x="1955470" y="1562904"/>
            <a:ext cx="6350330" cy="369332"/>
          </a:xfrm>
          <a:prstGeom prst="rect">
            <a:avLst/>
          </a:prstGeom>
          <a:noFill/>
        </p:spPr>
        <p:txBody>
          <a:bodyPr wrap="square" rtlCol="0">
            <a:spAutoFit/>
          </a:bodyPr>
          <a:lstStyle/>
          <a:p>
            <a:r>
              <a:rPr lang="en-US" dirty="0" smtClean="0">
                <a:solidFill>
                  <a:schemeClr val="bg2"/>
                </a:solidFill>
              </a:rPr>
              <a:t>Jane Agrees to Purchase Eggs from Tom for $1K?</a:t>
            </a:r>
            <a:endParaRPr lang="en-US" dirty="0">
              <a:solidFill>
                <a:schemeClr val="bg2"/>
              </a:solidFill>
            </a:endParaRPr>
          </a:p>
        </p:txBody>
      </p:sp>
      <p:sp>
        <p:nvSpPr>
          <p:cNvPr id="12" name="TextBox 11"/>
          <p:cNvSpPr txBox="1"/>
          <p:nvPr/>
        </p:nvSpPr>
        <p:spPr>
          <a:xfrm>
            <a:off x="3352800" y="1913403"/>
            <a:ext cx="4953000" cy="646331"/>
          </a:xfrm>
          <a:prstGeom prst="rect">
            <a:avLst/>
          </a:prstGeom>
          <a:noFill/>
        </p:spPr>
        <p:txBody>
          <a:bodyPr wrap="square" rtlCol="0">
            <a:spAutoFit/>
          </a:bodyPr>
          <a:lstStyle/>
          <a:p>
            <a:r>
              <a:rPr lang="en-US" dirty="0" smtClean="0">
                <a:solidFill>
                  <a:schemeClr val="bg2"/>
                </a:solidFill>
              </a:rPr>
              <a:t>  How Likely Is It?  How About Consequences?  </a:t>
            </a:r>
          </a:p>
          <a:p>
            <a:pPr marL="285750" indent="-285750">
              <a:buFont typeface="Arial" panose="020B0604020202020204" pitchFamily="34" charset="0"/>
              <a:buChar char="•"/>
            </a:pPr>
            <a:endParaRPr lang="en-US" dirty="0">
              <a:solidFill>
                <a:schemeClr val="bg2"/>
              </a:solidFill>
            </a:endParaRPr>
          </a:p>
        </p:txBody>
      </p:sp>
      <p:sp>
        <p:nvSpPr>
          <p:cNvPr id="13" name="TextBox 12"/>
          <p:cNvSpPr txBox="1"/>
          <p:nvPr/>
        </p:nvSpPr>
        <p:spPr>
          <a:xfrm>
            <a:off x="5123708" y="2419350"/>
            <a:ext cx="3327565" cy="2031325"/>
          </a:xfrm>
          <a:prstGeom prst="rect">
            <a:avLst/>
          </a:prstGeom>
          <a:noFill/>
        </p:spPr>
        <p:txBody>
          <a:bodyPr wrap="square" rtlCol="0">
            <a:spAutoFit/>
          </a:bodyPr>
          <a:lstStyle/>
          <a:p>
            <a:pPr marL="342900" indent="-342900">
              <a:buFont typeface="+mj-lt"/>
              <a:buAutoNum type="arabicPeriod"/>
            </a:pPr>
            <a:r>
              <a:rPr lang="en-US" dirty="0" smtClean="0">
                <a:solidFill>
                  <a:schemeClr val="bg2"/>
                </a:solidFill>
              </a:rPr>
              <a:t>No Meeting of Minds</a:t>
            </a:r>
            <a:endParaRPr lang="en-US" dirty="0">
              <a:solidFill>
                <a:schemeClr val="bg2"/>
              </a:solidFill>
            </a:endParaRPr>
          </a:p>
          <a:p>
            <a:pPr marL="342900" indent="-342900">
              <a:buFont typeface="+mj-lt"/>
              <a:buAutoNum type="arabicPeriod"/>
            </a:pPr>
            <a:r>
              <a:rPr lang="en-US" dirty="0" smtClean="0">
                <a:solidFill>
                  <a:schemeClr val="bg2"/>
                </a:solidFill>
              </a:rPr>
              <a:t>Inability to Deliver </a:t>
            </a:r>
          </a:p>
          <a:p>
            <a:pPr lvl="2"/>
            <a:r>
              <a:rPr lang="en-US" dirty="0" smtClean="0">
                <a:solidFill>
                  <a:schemeClr val="bg2"/>
                </a:solidFill>
              </a:rPr>
              <a:t>Bad Management</a:t>
            </a:r>
          </a:p>
          <a:p>
            <a:r>
              <a:rPr lang="en-US" dirty="0">
                <a:solidFill>
                  <a:schemeClr val="bg2"/>
                </a:solidFill>
              </a:rPr>
              <a:t>	</a:t>
            </a:r>
            <a:r>
              <a:rPr lang="en-US" dirty="0" smtClean="0">
                <a:solidFill>
                  <a:schemeClr val="bg2"/>
                </a:solidFill>
              </a:rPr>
              <a:t>Strike </a:t>
            </a:r>
          </a:p>
          <a:p>
            <a:r>
              <a:rPr lang="en-US" dirty="0" smtClean="0">
                <a:solidFill>
                  <a:schemeClr val="bg2"/>
                </a:solidFill>
              </a:rPr>
              <a:t>	Acts of God </a:t>
            </a:r>
          </a:p>
          <a:p>
            <a:r>
              <a:rPr lang="en-US" dirty="0" smtClean="0">
                <a:solidFill>
                  <a:schemeClr val="bg2"/>
                </a:solidFill>
              </a:rPr>
              <a:t>3.   Poor Financial Position </a:t>
            </a:r>
          </a:p>
          <a:p>
            <a:r>
              <a:rPr lang="en-US" dirty="0" smtClean="0">
                <a:solidFill>
                  <a:schemeClr val="bg2"/>
                </a:solidFill>
              </a:rPr>
              <a:t>4.   Fraud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149785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75 0.15005 C 0.06181 0.14789 0.08594 0.14233 0.11025 0.13863 C 0.12483 0.12967 0.11007 0.13801 0.1467 0.134 C 0.16111 0.13245 0.17709 0.12782 0.1908 0.1201 C 0.19948 0.11022 0.21042 0.10405 0.21945 0.09479 C 0.23091 0.08305 0.24132 0.06546 0.25452 0.0599 C 0.26511 0.05558 0.27622 0.05527 0.28698 0.05311 C 0.30486 0.04384 0.36459 0.05002 0.31025 0.04384 C 0.29271 0.03798 0.31493 0.04477 0.27657 0.03921 C 0.24219 0.03396 0.21598 0.03149 0.18039 0.02995 C 0.16441 0.02779 0.14844 0.02655 0.13247 0.02316 C 0.11997 0.02069 0.10747 0.01204 0.0948 0.00927 C 0.06198 -0.00648 0.03629 -3.35289E-6 -3.33333E-6 -3.35289E-6 " pathEditMode="relative" rAng="0" ptsTypes="ffffffffffffA">
                                      <p:cBhvr>
                                        <p:cTn id="6" dur="3000" fill="hold"/>
                                        <p:tgtEl>
                                          <p:spTgt spid="5"/>
                                        </p:tgtEl>
                                        <p:attrNameLst>
                                          <p:attrName>ppt_x</p:attrName>
                                          <p:attrName>ppt_y</p:attrName>
                                        </p:attrNameLst>
                                      </p:cBhvr>
                                      <p:rCtr x="14479" y="-7842"/>
                                    </p:animMotion>
                                  </p:childTnLst>
                                </p:cTn>
                              </p:par>
                              <p:par>
                                <p:cTn id="7" presetID="37" presetClass="path" presetSubtype="0" accel="50000" decel="50000" fill="hold" grpId="0" nodeType="withEffect">
                                  <p:stCondLst>
                                    <p:cond delay="0"/>
                                  </p:stCondLst>
                                  <p:childTnLst>
                                    <p:animMotion origin="layout" path="M 0 0 L 0.067 0.04 C 0.081 0.049 0.102 0.054 0.124 0.054 C 0.149 0.054 0.169 0.049 0.183 0.04 L 0.25 0 E" pathEditMode="relative" ptsTypes="">
                                      <p:cBhvr>
                                        <p:cTn id="8" dur="2000" fill="hold"/>
                                        <p:tgtEl>
                                          <p:spTgt spid="7"/>
                                        </p:tgtEl>
                                        <p:attrNameLst>
                                          <p:attrName>ppt_x</p:attrName>
                                          <p:attrName>ppt_y</p:attrName>
                                        </p:attrNameLst>
                                      </p:cBhvr>
                                    </p:animMotion>
                                  </p:childTnLst>
                                </p:cTn>
                              </p:par>
                            </p:childTnLst>
                          </p:cTn>
                        </p:par>
                        <p:par>
                          <p:cTn id="9" fill="hold">
                            <p:stCondLst>
                              <p:cond delay="3000"/>
                            </p:stCondLst>
                            <p:childTnLst>
                              <p:par>
                                <p:cTn id="10" presetID="37" presetClass="path" presetSubtype="0" accel="50000" decel="50000" fill="hold" grpId="1" nodeType="afterEffect">
                                  <p:stCondLst>
                                    <p:cond delay="0"/>
                                  </p:stCondLst>
                                  <p:childTnLst>
                                    <p:animMotion origin="layout" path="M 0 0 L 0.067 0.04 C 0.081 0.049 0.102 0.054 0.124 0.054 C 0.149 0.054 0.169 0.049 0.183 0.04 L 0.25 0 E" pathEditMode="relative" ptsTypes="">
                                      <p:cBhvr>
                                        <p:cTn id="11" dur="2000" spd="-100000" fill="hold"/>
                                        <p:tgtEl>
                                          <p:spTgt spid="7"/>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0.01163 0.04106 C -0.02431 0.04507 -0.03646 0.05032 -0.04931 0.05279 C -0.06337 0.05866 -0.07795 0.06236 -0.09219 0.06421 C -0.12014 0.06298 -0.14236 0.06082 -0.16875 0.05742 C -0.19549 0.05927 -0.22136 0.06452 -0.24809 0.06668 C -0.25556 0.06823 -0.26285 0.06946 -0.27014 0.07348 C -0.27275 0.07502 -0.27795 0.07811 -0.27795 0.07842 C -0.28403 0.07718 -0.29045 0.07965 -0.29601 0.07564 C -0.29861 0.07378 -0.29045 0.07348 -0.2882 0.07101 C -0.2849 0.0673 -0.2842 0.06576 -0.28056 0.06421 C -0.26979 0.05958 -0.25903 0.05526 -0.24809 0.05279 C -0.23924 0.04723 -0.24896 0.05279 -0.23247 0.04816 C -0.21094 0.04229 -0.1908 0.03612 -0.16875 0.03427 C -0.1507 0.02994 -0.13247 0.02716 -0.11424 0.025 C -0.09531 0.01759 -0.07379 0.01759 -0.05452 0.01574 C -0.04288 0.01204 -0.03125 0.00864 -0.01945 0.00648 C -0.01684 0.00494 -0.01441 0.00247 -0.01163 0.00185 C -0.00781 0.00123 2.22222E-6 -0.00031 2.22222E-6 4.2297E-6 " pathEditMode="relative" rAng="0" ptsTypes="fffffffffffffffffA">
                                      <p:cBhvr>
                                        <p:cTn id="13" dur="3000" fill="hold"/>
                                        <p:tgtEl>
                                          <p:spTgt spid="6"/>
                                        </p:tgtEl>
                                        <p:attrNameLst>
                                          <p:attrName>ppt_x</p:attrName>
                                          <p:attrName>ppt_y</p:attrName>
                                        </p:attrNameLst>
                                      </p:cBhvr>
                                      <p:rCtr x="-13767" y="-1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assessment  </a:t>
            </a:r>
            <a:endParaRPr lang="en-US" b="1" dirty="0"/>
          </a:p>
        </p:txBody>
      </p:sp>
      <p:sp>
        <p:nvSpPr>
          <p:cNvPr id="12" name="TextBox 11"/>
          <p:cNvSpPr txBox="1"/>
          <p:nvPr/>
        </p:nvSpPr>
        <p:spPr>
          <a:xfrm>
            <a:off x="2590800" y="1276350"/>
            <a:ext cx="3962400" cy="1107996"/>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How Likely Is it? </a:t>
            </a:r>
          </a:p>
          <a:p>
            <a:pPr algn="ctr"/>
            <a:r>
              <a:rPr lang="en-US" sz="2400" dirty="0" smtClean="0">
                <a:solidFill>
                  <a:schemeClr val="accent1"/>
                </a:solidFill>
              </a:rPr>
              <a:t>Likelihood Scale  </a:t>
            </a:r>
          </a:p>
          <a:p>
            <a:pPr marL="285750" indent="-285750">
              <a:buFont typeface="Arial" panose="020B0604020202020204" pitchFamily="34" charset="0"/>
              <a:buChar char="•"/>
            </a:pPr>
            <a:endParaRPr lang="en-US"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09915508"/>
              </p:ext>
            </p:extLst>
          </p:nvPr>
        </p:nvGraphicFramePr>
        <p:xfrm>
          <a:off x="914400" y="2114550"/>
          <a:ext cx="6248400" cy="1686307"/>
        </p:xfrm>
        <a:graphic>
          <a:graphicData uri="http://schemas.openxmlformats.org/drawingml/2006/table">
            <a:tbl>
              <a:tblPr firstRow="1" bandRow="1">
                <a:tableStyleId>{B301B821-A1FF-4177-AEE7-76D212191A09}</a:tableStyleId>
              </a:tblPr>
              <a:tblGrid>
                <a:gridCol w="3124200"/>
                <a:gridCol w="3124200"/>
              </a:tblGrid>
              <a:tr h="573787">
                <a:tc>
                  <a:txBody>
                    <a:bodyPr/>
                    <a:lstStyle/>
                    <a:p>
                      <a:r>
                        <a:rPr lang="en-US" dirty="0" smtClean="0"/>
                        <a:t>Probability</a:t>
                      </a:r>
                      <a:r>
                        <a:rPr lang="en-US" baseline="0" dirty="0" smtClean="0"/>
                        <a:t> of Event</a:t>
                      </a:r>
                      <a:endParaRPr lang="en-US" dirty="0"/>
                    </a:p>
                  </a:txBody>
                  <a:tcPr/>
                </a:tc>
                <a:tc>
                  <a:txBody>
                    <a:bodyPr/>
                    <a:lstStyle/>
                    <a:p>
                      <a:r>
                        <a:rPr lang="en-US" dirty="0" smtClean="0"/>
                        <a:t>Years in Operations</a:t>
                      </a:r>
                      <a:endParaRPr lang="en-US" dirty="0"/>
                    </a:p>
                  </a:txBody>
                  <a:tcPr/>
                </a:tc>
              </a:tr>
              <a:tr h="370840">
                <a:tc>
                  <a:txBody>
                    <a:bodyPr/>
                    <a:lstStyle/>
                    <a:p>
                      <a:r>
                        <a:rPr lang="en-US" dirty="0" smtClean="0"/>
                        <a:t> High</a:t>
                      </a:r>
                      <a:endParaRPr lang="en-US" dirty="0"/>
                    </a:p>
                  </a:txBody>
                  <a:tcPr/>
                </a:tc>
                <a:tc>
                  <a:txBody>
                    <a:bodyPr/>
                    <a:lstStyle/>
                    <a:p>
                      <a:r>
                        <a:rPr lang="en-US" dirty="0" smtClean="0"/>
                        <a:t>&gt;0-2</a:t>
                      </a:r>
                      <a:endParaRPr lang="en-US" dirty="0"/>
                    </a:p>
                  </a:txBody>
                  <a:tcPr/>
                </a:tc>
              </a:tr>
              <a:tr h="370840">
                <a:tc>
                  <a:txBody>
                    <a:bodyPr/>
                    <a:lstStyle/>
                    <a:p>
                      <a:r>
                        <a:rPr lang="en-US" dirty="0" smtClean="0"/>
                        <a:t>Medium</a:t>
                      </a:r>
                      <a:r>
                        <a:rPr lang="en-US" baseline="0" dirty="0" smtClean="0"/>
                        <a:t> </a:t>
                      </a:r>
                      <a:endParaRPr lang="en-US" dirty="0"/>
                    </a:p>
                  </a:txBody>
                  <a:tcPr/>
                </a:tc>
                <a:tc>
                  <a:txBody>
                    <a:bodyPr/>
                    <a:lstStyle/>
                    <a:p>
                      <a:r>
                        <a:rPr lang="en-US" dirty="0" smtClean="0"/>
                        <a:t>&gt;2-5</a:t>
                      </a:r>
                      <a:endParaRPr lang="en-US" dirty="0"/>
                    </a:p>
                  </a:txBody>
                  <a:tcPr/>
                </a:tc>
              </a:tr>
              <a:tr h="370840">
                <a:tc>
                  <a:txBody>
                    <a:bodyPr/>
                    <a:lstStyle/>
                    <a:p>
                      <a:r>
                        <a:rPr lang="en-US" dirty="0" smtClean="0"/>
                        <a:t> Low </a:t>
                      </a:r>
                      <a:endParaRPr lang="en-US" dirty="0"/>
                    </a:p>
                  </a:txBody>
                  <a:tcPr/>
                </a:tc>
                <a:tc>
                  <a:txBody>
                    <a:bodyPr/>
                    <a:lstStyle/>
                    <a:p>
                      <a:r>
                        <a:rPr lang="en-US" dirty="0" smtClean="0"/>
                        <a:t>&gt;5</a:t>
                      </a:r>
                      <a:endParaRPr lang="en-US" dirty="0"/>
                    </a:p>
                  </a:txBody>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1194248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assessment  </a:t>
            </a:r>
            <a:endParaRPr lang="en-US" b="1" dirty="0"/>
          </a:p>
        </p:txBody>
      </p:sp>
      <p:sp>
        <p:nvSpPr>
          <p:cNvPr id="12" name="TextBox 11"/>
          <p:cNvSpPr txBox="1"/>
          <p:nvPr/>
        </p:nvSpPr>
        <p:spPr>
          <a:xfrm>
            <a:off x="2590800" y="1276350"/>
            <a:ext cx="3962400" cy="1107996"/>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What is the Impact? </a:t>
            </a:r>
          </a:p>
          <a:p>
            <a:pPr algn="ctr"/>
            <a:r>
              <a:rPr lang="en-US" sz="2400" dirty="0" smtClean="0">
                <a:solidFill>
                  <a:schemeClr val="accent1"/>
                </a:solidFill>
              </a:rPr>
              <a:t>Consequence Scale  </a:t>
            </a:r>
          </a:p>
          <a:p>
            <a:pPr marL="285750" indent="-285750">
              <a:buFont typeface="Arial" panose="020B0604020202020204" pitchFamily="34" charset="0"/>
              <a:buChar char="•"/>
            </a:pPr>
            <a:endParaRPr lang="en-US"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9669006"/>
              </p:ext>
            </p:extLst>
          </p:nvPr>
        </p:nvGraphicFramePr>
        <p:xfrm>
          <a:off x="914400" y="2114550"/>
          <a:ext cx="6248400" cy="1686307"/>
        </p:xfrm>
        <a:graphic>
          <a:graphicData uri="http://schemas.openxmlformats.org/drawingml/2006/table">
            <a:tbl>
              <a:tblPr firstRow="1" bandRow="1">
                <a:tableStyleId>{B301B821-A1FF-4177-AEE7-76D212191A09}</a:tableStyleId>
              </a:tblPr>
              <a:tblGrid>
                <a:gridCol w="3124200"/>
                <a:gridCol w="3124200"/>
              </a:tblGrid>
              <a:tr h="573787">
                <a:tc>
                  <a:txBody>
                    <a:bodyPr/>
                    <a:lstStyle/>
                    <a:p>
                      <a:r>
                        <a:rPr lang="en-US" dirty="0" smtClean="0"/>
                        <a:t>Degree</a:t>
                      </a:r>
                      <a:r>
                        <a:rPr lang="en-US" baseline="0" dirty="0" smtClean="0"/>
                        <a:t> of Impact </a:t>
                      </a:r>
                      <a:endParaRPr lang="en-US" dirty="0"/>
                    </a:p>
                  </a:txBody>
                  <a:tcPr/>
                </a:tc>
                <a:tc>
                  <a:txBody>
                    <a:bodyPr/>
                    <a:lstStyle/>
                    <a:p>
                      <a:r>
                        <a:rPr lang="en-US" dirty="0" smtClean="0"/>
                        <a:t>Bad</a:t>
                      </a:r>
                      <a:r>
                        <a:rPr lang="en-US" baseline="0" dirty="0" smtClean="0"/>
                        <a:t> Debt </a:t>
                      </a:r>
                      <a:endParaRPr lang="en-US" dirty="0"/>
                    </a:p>
                  </a:txBody>
                  <a:tcPr/>
                </a:tc>
              </a:tr>
              <a:tr h="370840">
                <a:tc>
                  <a:txBody>
                    <a:bodyPr/>
                    <a:lstStyle/>
                    <a:p>
                      <a:r>
                        <a:rPr lang="en-US" dirty="0" smtClean="0"/>
                        <a:t>Significant</a:t>
                      </a:r>
                      <a:endParaRPr lang="en-US" dirty="0"/>
                    </a:p>
                  </a:txBody>
                  <a:tcPr/>
                </a:tc>
                <a:tc>
                  <a:txBody>
                    <a:bodyPr/>
                    <a:lstStyle/>
                    <a:p>
                      <a:r>
                        <a:rPr lang="en-US" dirty="0" smtClean="0"/>
                        <a:t>≥$10k</a:t>
                      </a:r>
                      <a:endParaRPr lang="en-US" dirty="0"/>
                    </a:p>
                  </a:txBody>
                  <a:tcPr/>
                </a:tc>
              </a:tr>
              <a:tr h="370840">
                <a:tc>
                  <a:txBody>
                    <a:bodyPr/>
                    <a:lstStyle/>
                    <a:p>
                      <a:r>
                        <a:rPr lang="en-US" baseline="0" dirty="0" smtClean="0"/>
                        <a:t>Average</a:t>
                      </a:r>
                      <a:endParaRPr lang="en-US" dirty="0"/>
                    </a:p>
                  </a:txBody>
                  <a:tcPr/>
                </a:tc>
                <a:tc>
                  <a:txBody>
                    <a:bodyPr/>
                    <a:lstStyle/>
                    <a:p>
                      <a:r>
                        <a:rPr lang="en-US" dirty="0" smtClean="0"/>
                        <a:t>≥$3k-$10k</a:t>
                      </a:r>
                      <a:endParaRPr lang="en-US" dirty="0"/>
                    </a:p>
                  </a:txBody>
                  <a:tcPr/>
                </a:tc>
              </a:tr>
              <a:tr h="370840">
                <a:tc>
                  <a:txBody>
                    <a:bodyPr/>
                    <a:lstStyle/>
                    <a:p>
                      <a:r>
                        <a:rPr lang="en-US" dirty="0" smtClean="0"/>
                        <a:t>Slight</a:t>
                      </a:r>
                      <a:r>
                        <a:rPr lang="en-US" baseline="0" dirty="0" smtClean="0"/>
                        <a:t> </a:t>
                      </a:r>
                      <a:endParaRPr lang="en-US" dirty="0"/>
                    </a:p>
                  </a:txBody>
                  <a:tcPr/>
                </a:tc>
                <a:tc>
                  <a:txBody>
                    <a:bodyPr/>
                    <a:lstStyle/>
                    <a:p>
                      <a:r>
                        <a:rPr lang="en-US" dirty="0" smtClean="0"/>
                        <a:t>&lt;</a:t>
                      </a:r>
                      <a:r>
                        <a:rPr lang="en-US" baseline="0" dirty="0" smtClean="0"/>
                        <a:t> $3k</a:t>
                      </a:r>
                      <a:endParaRPr lang="en-US" dirty="0"/>
                    </a:p>
                  </a:txBody>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3475845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assessment  </a:t>
            </a:r>
            <a:endParaRPr lang="en-US" b="1" dirty="0"/>
          </a:p>
        </p:txBody>
      </p:sp>
      <p:sp>
        <p:nvSpPr>
          <p:cNvPr id="12" name="TextBox 11"/>
          <p:cNvSpPr txBox="1"/>
          <p:nvPr/>
        </p:nvSpPr>
        <p:spPr>
          <a:xfrm>
            <a:off x="2579913" y="1352550"/>
            <a:ext cx="4300847" cy="738664"/>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Our Assessment of the Risk? </a:t>
            </a:r>
          </a:p>
          <a:p>
            <a:pPr marL="285750" indent="-285750">
              <a:buFont typeface="Arial" panose="020B0604020202020204" pitchFamily="34" charset="0"/>
              <a:buChar char="•"/>
            </a:pPr>
            <a:endParaRPr lang="en-US" dirty="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673018838"/>
              </p:ext>
            </p:extLst>
          </p:nvPr>
        </p:nvGraphicFramePr>
        <p:xfrm>
          <a:off x="609601" y="1962150"/>
          <a:ext cx="7696199" cy="2269050"/>
        </p:xfrm>
        <a:graphic>
          <a:graphicData uri="http://schemas.openxmlformats.org/drawingml/2006/table">
            <a:tbl>
              <a:tblPr firstRow="1" bandRow="1">
                <a:tableStyleId>{5C22544A-7EE6-4342-B048-85BDC9FD1C3A}</a:tableStyleId>
              </a:tblPr>
              <a:tblGrid>
                <a:gridCol w="1358153"/>
                <a:gridCol w="1961776"/>
                <a:gridCol w="2244542"/>
                <a:gridCol w="2131728"/>
              </a:tblGrid>
              <a:tr h="759881">
                <a:tc>
                  <a:txBody>
                    <a:bodyPr/>
                    <a:lstStyle/>
                    <a:p>
                      <a:endParaRPr lang="en-US" dirty="0"/>
                    </a:p>
                  </a:txBody>
                  <a:tcPr/>
                </a:tc>
                <a:tc>
                  <a:txBody>
                    <a:bodyPr/>
                    <a:lstStyle/>
                    <a:p>
                      <a:r>
                        <a:rPr lang="en-US" dirty="0" smtClean="0"/>
                        <a:t>Slight</a:t>
                      </a:r>
                      <a:endParaRPr lang="en-US" dirty="0"/>
                    </a:p>
                  </a:txBody>
                  <a:tcPr/>
                </a:tc>
                <a:tc>
                  <a:txBody>
                    <a:bodyPr/>
                    <a:lstStyle/>
                    <a:p>
                      <a:r>
                        <a:rPr lang="en-US" dirty="0" smtClean="0"/>
                        <a:t>Average</a:t>
                      </a:r>
                      <a:endParaRPr lang="en-US" dirty="0"/>
                    </a:p>
                  </a:txBody>
                  <a:tcPr/>
                </a:tc>
                <a:tc>
                  <a:txBody>
                    <a:bodyPr/>
                    <a:lstStyle/>
                    <a:p>
                      <a:r>
                        <a:rPr lang="en-US" dirty="0" smtClean="0"/>
                        <a:t>Significant</a:t>
                      </a:r>
                      <a:endParaRPr lang="en-US" dirty="0"/>
                    </a:p>
                  </a:txBody>
                  <a:tcPr/>
                </a:tc>
              </a:tr>
              <a:tr h="535519">
                <a:tc>
                  <a:txBody>
                    <a:bodyPr/>
                    <a:lstStyle/>
                    <a:p>
                      <a:r>
                        <a:rPr lang="en-US" dirty="0" smtClean="0"/>
                        <a:t>Low</a:t>
                      </a:r>
                      <a:endParaRPr lang="en-US" dirty="0"/>
                    </a:p>
                  </a:txBody>
                  <a:tcPr/>
                </a:tc>
                <a:tc>
                  <a:txBody>
                    <a:bodyPr/>
                    <a:lstStyle/>
                    <a:p>
                      <a:r>
                        <a:rPr lang="en-US" dirty="0" smtClean="0"/>
                        <a:t>Trivial</a:t>
                      </a:r>
                      <a:r>
                        <a:rPr lang="en-US" baseline="0" dirty="0" smtClean="0"/>
                        <a:t> Risk</a:t>
                      </a:r>
                      <a:endParaRPr lang="en-US" dirty="0"/>
                    </a:p>
                  </a:txBody>
                  <a:tcPr/>
                </a:tc>
                <a:tc>
                  <a:txBody>
                    <a:bodyPr/>
                    <a:lstStyle/>
                    <a:p>
                      <a:r>
                        <a:rPr lang="en-US" dirty="0" smtClean="0"/>
                        <a:t>Acceptable Risk</a:t>
                      </a:r>
                    </a:p>
                  </a:txBody>
                  <a:tcPr/>
                </a:tc>
                <a:tc>
                  <a:txBody>
                    <a:bodyPr/>
                    <a:lstStyle/>
                    <a:p>
                      <a:r>
                        <a:rPr lang="en-US" dirty="0" smtClean="0"/>
                        <a:t>Elevated</a:t>
                      </a:r>
                      <a:r>
                        <a:rPr lang="en-US" baseline="0" dirty="0" smtClean="0"/>
                        <a:t> Risk</a:t>
                      </a:r>
                      <a:endParaRPr lang="en-US" dirty="0"/>
                    </a:p>
                  </a:txBody>
                  <a:tcPr/>
                </a:tc>
              </a:tr>
              <a:tr h="533400">
                <a:tc>
                  <a:txBody>
                    <a:bodyPr/>
                    <a:lstStyle/>
                    <a:p>
                      <a:r>
                        <a:rPr lang="en-US" dirty="0" smtClean="0"/>
                        <a:t>Medium</a:t>
                      </a:r>
                      <a:r>
                        <a:rPr lang="en-US" baseline="0" dirty="0" smtClean="0"/>
                        <a:t> </a:t>
                      </a:r>
                      <a:endParaRPr lang="en-US" dirty="0"/>
                    </a:p>
                  </a:txBody>
                  <a:tcPr/>
                </a:tc>
                <a:tc>
                  <a:txBody>
                    <a:bodyPr/>
                    <a:lstStyle/>
                    <a:p>
                      <a:r>
                        <a:rPr lang="en-US" dirty="0" smtClean="0"/>
                        <a:t>Acceptable Risk</a:t>
                      </a:r>
                      <a:endParaRPr lang="en-US" dirty="0"/>
                    </a:p>
                  </a:txBody>
                  <a:tcPr/>
                </a:tc>
                <a:tc>
                  <a:txBody>
                    <a:bodyPr/>
                    <a:lstStyle/>
                    <a:p>
                      <a:r>
                        <a:rPr lang="en-US" dirty="0" smtClean="0"/>
                        <a:t>Elevated Risk</a:t>
                      </a:r>
                      <a:endParaRPr lang="en-US" dirty="0"/>
                    </a:p>
                  </a:txBody>
                  <a:tcPr/>
                </a:tc>
                <a:tc>
                  <a:txBody>
                    <a:bodyPr/>
                    <a:lstStyle/>
                    <a:p>
                      <a:r>
                        <a:rPr lang="en-US" dirty="0" smtClean="0"/>
                        <a:t>Substantial Risk</a:t>
                      </a:r>
                      <a:endParaRPr lang="en-US" dirty="0"/>
                    </a:p>
                  </a:txBody>
                  <a:tcPr/>
                </a:tc>
              </a:tr>
              <a:tr h="440250">
                <a:tc>
                  <a:txBody>
                    <a:bodyPr/>
                    <a:lstStyle/>
                    <a:p>
                      <a:r>
                        <a:rPr lang="en-US" dirty="0" smtClean="0"/>
                        <a:t>High</a:t>
                      </a:r>
                      <a:endParaRPr lang="en-US" dirty="0"/>
                    </a:p>
                  </a:txBody>
                  <a:tcPr/>
                </a:tc>
                <a:tc>
                  <a:txBody>
                    <a:bodyPr/>
                    <a:lstStyle/>
                    <a:p>
                      <a:r>
                        <a:rPr lang="en-US" dirty="0" smtClean="0"/>
                        <a:t>Elevated Risk</a:t>
                      </a:r>
                      <a:endParaRPr lang="en-US" dirty="0"/>
                    </a:p>
                  </a:txBody>
                  <a:tcPr/>
                </a:tc>
                <a:tc>
                  <a:txBody>
                    <a:bodyPr/>
                    <a:lstStyle/>
                    <a:p>
                      <a:r>
                        <a:rPr lang="en-US" dirty="0" smtClean="0"/>
                        <a:t>Substantial Risk</a:t>
                      </a:r>
                      <a:endParaRPr lang="en-US" dirty="0"/>
                    </a:p>
                  </a:txBody>
                  <a:tcPr/>
                </a:tc>
                <a:tc>
                  <a:txBody>
                    <a:bodyPr/>
                    <a:lstStyle/>
                    <a:p>
                      <a:r>
                        <a:rPr lang="en-US" dirty="0" smtClean="0"/>
                        <a:t>Unacceptable</a:t>
                      </a:r>
                      <a:r>
                        <a:rPr lang="en-US" baseline="0" dirty="0" smtClean="0"/>
                        <a:t> Risk</a:t>
                      </a:r>
                      <a:endParaRPr lang="en-US" dirty="0"/>
                    </a:p>
                  </a:txBody>
                  <a:tcPr/>
                </a:tc>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
        <p:nvSpPr>
          <p:cNvPr id="10" name="Oval 9"/>
          <p:cNvSpPr/>
          <p:nvPr/>
        </p:nvSpPr>
        <p:spPr>
          <a:xfrm>
            <a:off x="6096000" y="3486149"/>
            <a:ext cx="2209800" cy="990601"/>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93051" y="2419350"/>
            <a:ext cx="2285999" cy="914401"/>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673307" y="3028948"/>
            <a:ext cx="2285999" cy="914401"/>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4800" y="1392278"/>
            <a:ext cx="1981200" cy="369332"/>
          </a:xfrm>
          <a:prstGeom prst="rect">
            <a:avLst/>
          </a:prstGeom>
          <a:noFill/>
        </p:spPr>
        <p:txBody>
          <a:bodyPr wrap="square" rtlCol="0">
            <a:spAutoFit/>
          </a:bodyPr>
          <a:lstStyle/>
          <a:p>
            <a:r>
              <a:rPr lang="en-US" dirty="0" smtClean="0">
                <a:solidFill>
                  <a:srgbClr val="FF0000"/>
                </a:solidFill>
              </a:rPr>
              <a:t>Inexperienced </a:t>
            </a:r>
            <a:endParaRPr lang="en-US" dirty="0">
              <a:solidFill>
                <a:srgbClr val="FF0000"/>
              </a:solidFill>
            </a:endParaRPr>
          </a:p>
        </p:txBody>
      </p:sp>
      <p:sp>
        <p:nvSpPr>
          <p:cNvPr id="14" name="TextBox 13"/>
          <p:cNvSpPr txBox="1"/>
          <p:nvPr/>
        </p:nvSpPr>
        <p:spPr>
          <a:xfrm>
            <a:off x="7086600" y="1253778"/>
            <a:ext cx="1981200" cy="646331"/>
          </a:xfrm>
          <a:prstGeom prst="rect">
            <a:avLst/>
          </a:prstGeom>
          <a:noFill/>
        </p:spPr>
        <p:txBody>
          <a:bodyPr wrap="square" rtlCol="0">
            <a:spAutoFit/>
          </a:bodyPr>
          <a:lstStyle/>
          <a:p>
            <a:pPr algn="ctr"/>
            <a:r>
              <a:rPr lang="en-US" dirty="0" smtClean="0">
                <a:solidFill>
                  <a:srgbClr val="FF0000"/>
                </a:solidFill>
              </a:rPr>
              <a:t> Significant Receivable </a:t>
            </a:r>
            <a:endParaRPr lang="en-US" dirty="0">
              <a:solidFill>
                <a:srgbClr val="FF0000"/>
              </a:solidFill>
            </a:endParaRPr>
          </a:p>
        </p:txBody>
      </p:sp>
      <p:sp>
        <p:nvSpPr>
          <p:cNvPr id="27" name="Oval 26"/>
          <p:cNvSpPr/>
          <p:nvPr/>
        </p:nvSpPr>
        <p:spPr>
          <a:xfrm>
            <a:off x="6248400" y="3638549"/>
            <a:ext cx="2209800" cy="990601"/>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177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8)">
                                      <p:cBhvr>
                                        <p:cTn id="7"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8)">
                                      <p:cBhvr>
                                        <p:cTn id="12" dur="2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8)">
                                      <p:cBhvr>
                                        <p:cTn id="17"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heel(8)">
                                      <p:cBhvr>
                                        <p:cTn id="22" dur="2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6" grpId="0"/>
      <p:bldP spid="14"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assessment  </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765676237"/>
              </p:ext>
            </p:extLst>
          </p:nvPr>
        </p:nvGraphicFramePr>
        <p:xfrm>
          <a:off x="609600" y="1352550"/>
          <a:ext cx="6477001" cy="1099616"/>
        </p:xfrm>
        <a:graphic>
          <a:graphicData uri="http://schemas.openxmlformats.org/drawingml/2006/table">
            <a:tbl>
              <a:tblPr firstRow="1" bandRow="1">
                <a:tableStyleId>{5C22544A-7EE6-4342-B048-85BDC9FD1C3A}</a:tableStyleId>
              </a:tblPr>
              <a:tblGrid>
                <a:gridCol w="1143001"/>
                <a:gridCol w="1651000"/>
                <a:gridCol w="1888971"/>
                <a:gridCol w="1794029"/>
              </a:tblGrid>
              <a:tr h="217724">
                <a:tc>
                  <a:txBody>
                    <a:bodyPr/>
                    <a:lstStyle/>
                    <a:p>
                      <a:endParaRPr lang="en-US" sz="1050" dirty="0"/>
                    </a:p>
                  </a:txBody>
                  <a:tcPr/>
                </a:tc>
                <a:tc>
                  <a:txBody>
                    <a:bodyPr/>
                    <a:lstStyle/>
                    <a:p>
                      <a:r>
                        <a:rPr lang="en-US" sz="1050" dirty="0" smtClean="0"/>
                        <a:t>Slight</a:t>
                      </a:r>
                      <a:endParaRPr lang="en-US" sz="1050" dirty="0"/>
                    </a:p>
                  </a:txBody>
                  <a:tcPr/>
                </a:tc>
                <a:tc>
                  <a:txBody>
                    <a:bodyPr/>
                    <a:lstStyle/>
                    <a:p>
                      <a:r>
                        <a:rPr lang="en-US" sz="1050" dirty="0" smtClean="0"/>
                        <a:t>Average</a:t>
                      </a:r>
                      <a:endParaRPr lang="en-US" sz="1050" dirty="0"/>
                    </a:p>
                  </a:txBody>
                  <a:tcPr/>
                </a:tc>
                <a:tc>
                  <a:txBody>
                    <a:bodyPr/>
                    <a:lstStyle/>
                    <a:p>
                      <a:r>
                        <a:rPr lang="en-US" sz="1050" dirty="0" smtClean="0"/>
                        <a:t>Significant</a:t>
                      </a:r>
                      <a:endParaRPr lang="en-US" sz="1050" dirty="0"/>
                    </a:p>
                  </a:txBody>
                  <a:tcPr/>
                </a:tc>
              </a:tr>
              <a:tr h="298940">
                <a:tc>
                  <a:txBody>
                    <a:bodyPr/>
                    <a:lstStyle/>
                    <a:p>
                      <a:r>
                        <a:rPr lang="en-US" sz="1050" dirty="0" smtClean="0"/>
                        <a:t>Low</a:t>
                      </a:r>
                      <a:endParaRPr lang="en-US" sz="1050" dirty="0"/>
                    </a:p>
                  </a:txBody>
                  <a:tcPr/>
                </a:tc>
                <a:tc>
                  <a:txBody>
                    <a:bodyPr/>
                    <a:lstStyle/>
                    <a:p>
                      <a:r>
                        <a:rPr lang="en-US" sz="1050" dirty="0" smtClean="0"/>
                        <a:t>Trivial</a:t>
                      </a:r>
                      <a:r>
                        <a:rPr lang="en-US" sz="1050" baseline="0" dirty="0" smtClean="0"/>
                        <a:t> Risk</a:t>
                      </a:r>
                      <a:endParaRPr lang="en-US" sz="1050" dirty="0"/>
                    </a:p>
                  </a:txBody>
                  <a:tcPr/>
                </a:tc>
                <a:tc>
                  <a:txBody>
                    <a:bodyPr/>
                    <a:lstStyle/>
                    <a:p>
                      <a:r>
                        <a:rPr lang="en-US" sz="1050" dirty="0" smtClean="0"/>
                        <a:t>Acceptable Risk</a:t>
                      </a:r>
                    </a:p>
                  </a:txBody>
                  <a:tcPr/>
                </a:tc>
                <a:tc>
                  <a:txBody>
                    <a:bodyPr/>
                    <a:lstStyle/>
                    <a:p>
                      <a:r>
                        <a:rPr lang="en-US" sz="1050" dirty="0" smtClean="0"/>
                        <a:t>Elevated</a:t>
                      </a:r>
                      <a:r>
                        <a:rPr lang="en-US" sz="1050" baseline="0" dirty="0" smtClean="0"/>
                        <a:t> Risk</a:t>
                      </a:r>
                      <a:endParaRPr lang="en-US" sz="1050" dirty="0"/>
                    </a:p>
                  </a:txBody>
                  <a:tcPr/>
                </a:tc>
              </a:tr>
              <a:tr h="297756">
                <a:tc>
                  <a:txBody>
                    <a:bodyPr/>
                    <a:lstStyle/>
                    <a:p>
                      <a:r>
                        <a:rPr lang="en-US" sz="1050" dirty="0" smtClean="0"/>
                        <a:t>Medium</a:t>
                      </a:r>
                      <a:r>
                        <a:rPr lang="en-US" sz="1050" baseline="0" dirty="0" smtClean="0"/>
                        <a:t> </a:t>
                      </a:r>
                      <a:endParaRPr lang="en-US" sz="1050" dirty="0"/>
                    </a:p>
                  </a:txBody>
                  <a:tcPr/>
                </a:tc>
                <a:tc>
                  <a:txBody>
                    <a:bodyPr/>
                    <a:lstStyle/>
                    <a:p>
                      <a:r>
                        <a:rPr lang="en-US" sz="1050" dirty="0" smtClean="0"/>
                        <a:t>Acceptable Risk</a:t>
                      </a:r>
                      <a:endParaRPr lang="en-US" sz="1050" dirty="0"/>
                    </a:p>
                  </a:txBody>
                  <a:tcPr/>
                </a:tc>
                <a:tc>
                  <a:txBody>
                    <a:bodyPr/>
                    <a:lstStyle/>
                    <a:p>
                      <a:r>
                        <a:rPr lang="en-US" sz="1050" dirty="0" smtClean="0"/>
                        <a:t>Elevated Risk</a:t>
                      </a:r>
                      <a:endParaRPr lang="en-US" sz="1050" dirty="0"/>
                    </a:p>
                  </a:txBody>
                  <a:tcPr/>
                </a:tc>
                <a:tc>
                  <a:txBody>
                    <a:bodyPr/>
                    <a:lstStyle/>
                    <a:p>
                      <a:r>
                        <a:rPr lang="en-US" sz="1050" dirty="0" smtClean="0"/>
                        <a:t>Substantial Risk</a:t>
                      </a:r>
                      <a:endParaRPr lang="en-US" sz="1050" dirty="0"/>
                    </a:p>
                  </a:txBody>
                  <a:tcPr/>
                </a:tc>
              </a:tr>
              <a:tr h="245758">
                <a:tc>
                  <a:txBody>
                    <a:bodyPr/>
                    <a:lstStyle/>
                    <a:p>
                      <a:r>
                        <a:rPr lang="en-US" sz="1050" dirty="0" smtClean="0"/>
                        <a:t>High</a:t>
                      </a:r>
                      <a:endParaRPr lang="en-US" sz="1050" dirty="0"/>
                    </a:p>
                  </a:txBody>
                  <a:tcPr/>
                </a:tc>
                <a:tc>
                  <a:txBody>
                    <a:bodyPr/>
                    <a:lstStyle/>
                    <a:p>
                      <a:r>
                        <a:rPr lang="en-US" sz="1050" dirty="0" smtClean="0"/>
                        <a:t>Elevated Risk</a:t>
                      </a:r>
                      <a:endParaRPr lang="en-US" sz="1050" dirty="0"/>
                    </a:p>
                  </a:txBody>
                  <a:tcPr/>
                </a:tc>
                <a:tc>
                  <a:txBody>
                    <a:bodyPr/>
                    <a:lstStyle/>
                    <a:p>
                      <a:r>
                        <a:rPr lang="en-US" sz="1050" dirty="0" smtClean="0"/>
                        <a:t>Substantial Risk</a:t>
                      </a:r>
                      <a:endParaRPr lang="en-US" sz="1050" dirty="0"/>
                    </a:p>
                  </a:txBody>
                  <a:tcPr/>
                </a:tc>
                <a:tc>
                  <a:txBody>
                    <a:bodyPr/>
                    <a:lstStyle/>
                    <a:p>
                      <a:r>
                        <a:rPr lang="en-US" sz="1050" dirty="0" smtClean="0"/>
                        <a:t>Unacceptable</a:t>
                      </a:r>
                      <a:r>
                        <a:rPr lang="en-US" sz="1050" baseline="0" dirty="0" smtClean="0"/>
                        <a:t> Risk</a:t>
                      </a:r>
                      <a:endParaRPr lang="en-US" sz="1050"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82633262"/>
              </p:ext>
            </p:extLst>
          </p:nvPr>
        </p:nvGraphicFramePr>
        <p:xfrm>
          <a:off x="685800" y="2571750"/>
          <a:ext cx="7467601" cy="2057400"/>
        </p:xfrm>
        <a:graphic>
          <a:graphicData uri="http://schemas.openxmlformats.org/drawingml/2006/table">
            <a:tbl>
              <a:tblPr firstRow="1" bandRow="1">
                <a:tableStyleId>{3B4B98B0-60AC-42C2-AFA5-B58CD77FA1E5}</a:tableStyleId>
              </a:tblPr>
              <a:tblGrid>
                <a:gridCol w="1773556"/>
                <a:gridCol w="2965499"/>
                <a:gridCol w="2728546"/>
              </a:tblGrid>
              <a:tr h="381000">
                <a:tc>
                  <a:txBody>
                    <a:bodyPr/>
                    <a:lstStyle/>
                    <a:p>
                      <a:r>
                        <a:rPr lang="en-US" sz="1600" b="0" dirty="0" smtClean="0">
                          <a:solidFill>
                            <a:sysClr val="windowText" lastClr="000000"/>
                          </a:solidFill>
                        </a:rPr>
                        <a:t>Trivial</a:t>
                      </a:r>
                      <a:r>
                        <a:rPr lang="en-US" sz="1600" b="0" baseline="0" dirty="0" smtClean="0">
                          <a:solidFill>
                            <a:sysClr val="windowText" lastClr="000000"/>
                          </a:solidFill>
                        </a:rPr>
                        <a:t> </a:t>
                      </a:r>
                      <a:endParaRPr lang="en-US" sz="1600" b="0" dirty="0">
                        <a:solidFill>
                          <a:sysClr val="windowText" lastClr="000000"/>
                        </a:solidFill>
                      </a:endParaRPr>
                    </a:p>
                  </a:txBody>
                  <a:tcPr/>
                </a:tc>
                <a:tc>
                  <a:txBody>
                    <a:bodyPr/>
                    <a:lstStyle/>
                    <a:p>
                      <a:r>
                        <a:rPr lang="en-US" sz="1600" b="0" dirty="0" smtClean="0">
                          <a:solidFill>
                            <a:sysClr val="windowText" lastClr="000000"/>
                          </a:solidFill>
                        </a:rPr>
                        <a:t>Low</a:t>
                      </a:r>
                      <a:r>
                        <a:rPr lang="en-US" sz="1600" b="0" baseline="0" dirty="0" smtClean="0">
                          <a:solidFill>
                            <a:sysClr val="windowText" lastClr="000000"/>
                          </a:solidFill>
                        </a:rPr>
                        <a:t>est Level Controls</a:t>
                      </a:r>
                      <a:endParaRPr lang="en-US" sz="1600" b="0" dirty="0">
                        <a:solidFill>
                          <a:sysClr val="windowText" lastClr="000000"/>
                        </a:solidFill>
                      </a:endParaRPr>
                    </a:p>
                  </a:txBody>
                  <a:tcPr/>
                </a:tc>
                <a:tc>
                  <a:txBody>
                    <a:bodyPr/>
                    <a:lstStyle/>
                    <a:p>
                      <a:r>
                        <a:rPr lang="en-US" sz="1600" b="0" dirty="0" smtClean="0">
                          <a:solidFill>
                            <a:sysClr val="windowText" lastClr="000000"/>
                          </a:solidFill>
                        </a:rPr>
                        <a:t>Boilerplate Agr/No Retainer</a:t>
                      </a:r>
                      <a:endParaRPr lang="en-US" sz="1600" b="0" dirty="0">
                        <a:solidFill>
                          <a:sysClr val="windowText" lastClr="000000"/>
                        </a:solidFill>
                      </a:endParaRPr>
                    </a:p>
                  </a:txBody>
                  <a:tcPr/>
                </a:tc>
              </a:tr>
              <a:tr h="400537">
                <a:tc>
                  <a:txBody>
                    <a:bodyPr/>
                    <a:lstStyle/>
                    <a:p>
                      <a:r>
                        <a:rPr lang="en-US" sz="1600" dirty="0" smtClean="0">
                          <a:solidFill>
                            <a:sysClr val="windowText" lastClr="000000"/>
                          </a:solidFill>
                        </a:rPr>
                        <a:t>Acceptable</a:t>
                      </a:r>
                      <a:endParaRPr lang="en-US" sz="1600" dirty="0">
                        <a:solidFill>
                          <a:sysClr val="windowText" lastClr="000000"/>
                        </a:solidFill>
                      </a:endParaRPr>
                    </a:p>
                  </a:txBody>
                  <a:tcPr/>
                </a:tc>
                <a:tc>
                  <a:txBody>
                    <a:bodyPr/>
                    <a:lstStyle/>
                    <a:p>
                      <a:r>
                        <a:rPr lang="en-US" sz="1600" dirty="0" smtClean="0">
                          <a:solidFill>
                            <a:sysClr val="windowText" lastClr="000000"/>
                          </a:solidFill>
                        </a:rPr>
                        <a:t>Additional Controls</a:t>
                      </a:r>
                      <a:endParaRPr lang="en-US" sz="1600" dirty="0">
                        <a:solidFill>
                          <a:sysClr val="windowText" lastClr="000000"/>
                        </a:solidFill>
                      </a:endParaRPr>
                    </a:p>
                  </a:txBody>
                  <a:tcPr/>
                </a:tc>
                <a:tc>
                  <a:txBody>
                    <a:bodyPr/>
                    <a:lstStyle/>
                    <a:p>
                      <a:r>
                        <a:rPr lang="en-US" sz="1600" dirty="0" smtClean="0">
                          <a:solidFill>
                            <a:sysClr val="windowText" lastClr="000000"/>
                          </a:solidFill>
                        </a:rPr>
                        <a:t>Boilerplate Agr/Retainer</a:t>
                      </a:r>
                      <a:endParaRPr lang="en-US" sz="1600" dirty="0">
                        <a:solidFill>
                          <a:sysClr val="windowText" lastClr="000000"/>
                        </a:solidFill>
                      </a:endParaRPr>
                    </a:p>
                  </a:txBody>
                  <a:tcPr/>
                </a:tc>
              </a:tr>
              <a:tr h="464770">
                <a:tc>
                  <a:txBody>
                    <a:bodyPr/>
                    <a:lstStyle/>
                    <a:p>
                      <a:r>
                        <a:rPr lang="en-US" sz="1600" dirty="0" smtClean="0">
                          <a:solidFill>
                            <a:sysClr val="windowText" lastClr="000000"/>
                          </a:solidFill>
                        </a:rPr>
                        <a:t>Elevated</a:t>
                      </a:r>
                      <a:endParaRPr lang="en-US" sz="1600" dirty="0">
                        <a:solidFill>
                          <a:sysClr val="windowText" lastClr="000000"/>
                        </a:solidFill>
                      </a:endParaRPr>
                    </a:p>
                  </a:txBody>
                  <a:tcPr/>
                </a:tc>
                <a:tc>
                  <a:txBody>
                    <a:bodyPr/>
                    <a:lstStyle/>
                    <a:p>
                      <a:r>
                        <a:rPr lang="en-US" sz="1600" dirty="0" smtClean="0">
                          <a:solidFill>
                            <a:sysClr val="windowText" lastClr="000000"/>
                          </a:solidFill>
                        </a:rPr>
                        <a:t>Higher/Customized</a:t>
                      </a:r>
                      <a:r>
                        <a:rPr lang="en-US" sz="1600" baseline="0" dirty="0" smtClean="0">
                          <a:solidFill>
                            <a:sysClr val="windowText" lastClr="000000"/>
                          </a:solidFill>
                        </a:rPr>
                        <a:t> Controls</a:t>
                      </a:r>
                      <a:endParaRPr lang="en-US" sz="1600" dirty="0">
                        <a:solidFill>
                          <a:sysClr val="windowText" lastClr="000000"/>
                        </a:solidFill>
                      </a:endParaRPr>
                    </a:p>
                  </a:txBody>
                  <a:tcPr/>
                </a:tc>
                <a:tc>
                  <a:txBody>
                    <a:bodyPr/>
                    <a:lstStyle/>
                    <a:p>
                      <a:r>
                        <a:rPr lang="en-US" sz="1600" dirty="0" smtClean="0">
                          <a:solidFill>
                            <a:sysClr val="windowText" lastClr="000000"/>
                          </a:solidFill>
                        </a:rPr>
                        <a:t>Draft</a:t>
                      </a:r>
                      <a:r>
                        <a:rPr lang="en-US" sz="1600" baseline="0" dirty="0" smtClean="0">
                          <a:solidFill>
                            <a:sysClr val="windowText" lastClr="000000"/>
                          </a:solidFill>
                        </a:rPr>
                        <a:t> Agr and Retainer </a:t>
                      </a:r>
                      <a:endParaRPr lang="en-US" sz="1600" dirty="0">
                        <a:solidFill>
                          <a:sysClr val="windowText" lastClr="000000"/>
                        </a:solidFill>
                      </a:endParaRPr>
                    </a:p>
                  </a:txBody>
                  <a:tcPr/>
                </a:tc>
              </a:tr>
              <a:tr h="400537">
                <a:tc>
                  <a:txBody>
                    <a:bodyPr/>
                    <a:lstStyle/>
                    <a:p>
                      <a:r>
                        <a:rPr lang="en-US" sz="1600" dirty="0" smtClean="0">
                          <a:solidFill>
                            <a:sysClr val="windowText" lastClr="000000"/>
                          </a:solidFill>
                        </a:rPr>
                        <a:t>Substantial</a:t>
                      </a:r>
                      <a:endParaRPr lang="en-US" sz="1600" dirty="0">
                        <a:solidFill>
                          <a:sysClr val="windowText" lastClr="000000"/>
                        </a:solidFill>
                      </a:endParaRPr>
                    </a:p>
                  </a:txBody>
                  <a:tcPr/>
                </a:tc>
                <a:tc>
                  <a:txBody>
                    <a:bodyPr/>
                    <a:lstStyle/>
                    <a:p>
                      <a:r>
                        <a:rPr lang="en-US" sz="1600" dirty="0" smtClean="0">
                          <a:solidFill>
                            <a:sysClr val="windowText" lastClr="000000"/>
                          </a:solidFill>
                        </a:rPr>
                        <a:t>Considerable Controls </a:t>
                      </a:r>
                      <a:endParaRPr lang="en-US" sz="1600" dirty="0">
                        <a:solidFill>
                          <a:sysClr val="windowText" lastClr="000000"/>
                        </a:solidFill>
                      </a:endParaRPr>
                    </a:p>
                  </a:txBody>
                  <a:tcPr/>
                </a:tc>
                <a:tc>
                  <a:txBody>
                    <a:bodyPr/>
                    <a:lstStyle/>
                    <a:p>
                      <a:r>
                        <a:rPr lang="en-US" sz="1600" dirty="0" smtClean="0">
                          <a:solidFill>
                            <a:sysClr val="windowText" lastClr="000000"/>
                          </a:solidFill>
                        </a:rPr>
                        <a:t>Draft Agr and High</a:t>
                      </a:r>
                      <a:r>
                        <a:rPr lang="en-US" sz="1600" baseline="0" dirty="0" smtClean="0">
                          <a:solidFill>
                            <a:sysClr val="windowText" lastClr="000000"/>
                          </a:solidFill>
                        </a:rPr>
                        <a:t> Retainer</a:t>
                      </a:r>
                      <a:endParaRPr lang="en-US" sz="1600" dirty="0">
                        <a:solidFill>
                          <a:sysClr val="windowText" lastClr="000000"/>
                        </a:solidFill>
                      </a:endParaRPr>
                    </a:p>
                  </a:txBody>
                  <a:tcPr/>
                </a:tc>
              </a:tr>
              <a:tr h="410556">
                <a:tc>
                  <a:txBody>
                    <a:bodyPr/>
                    <a:lstStyle/>
                    <a:p>
                      <a:r>
                        <a:rPr lang="en-US" sz="1600" dirty="0" smtClean="0">
                          <a:solidFill>
                            <a:sysClr val="windowText" lastClr="000000"/>
                          </a:solidFill>
                        </a:rPr>
                        <a:t>Unacceptable</a:t>
                      </a:r>
                      <a:endParaRPr lang="en-US" sz="1600" dirty="0">
                        <a:solidFill>
                          <a:sysClr val="windowText" lastClr="000000"/>
                        </a:solidFill>
                      </a:endParaRPr>
                    </a:p>
                  </a:txBody>
                  <a:tcPr/>
                </a:tc>
                <a:tc>
                  <a:txBody>
                    <a:bodyPr/>
                    <a:lstStyle/>
                    <a:p>
                      <a:r>
                        <a:rPr lang="en-US" sz="1600" dirty="0" smtClean="0">
                          <a:solidFill>
                            <a:sysClr val="windowText" lastClr="000000"/>
                          </a:solidFill>
                        </a:rPr>
                        <a:t>No</a:t>
                      </a:r>
                      <a:r>
                        <a:rPr lang="en-US" sz="1600" baseline="0" dirty="0" smtClean="0">
                          <a:solidFill>
                            <a:sysClr val="windowText" lastClr="000000"/>
                          </a:solidFill>
                        </a:rPr>
                        <a:t> Engagement</a:t>
                      </a:r>
                      <a:endParaRPr lang="en-US" sz="1600" dirty="0">
                        <a:solidFill>
                          <a:sysClr val="windowText" lastClr="000000"/>
                        </a:solidFill>
                      </a:endParaRPr>
                    </a:p>
                  </a:txBody>
                  <a:tcPr/>
                </a:tc>
                <a:tc>
                  <a:txBody>
                    <a:bodyPr/>
                    <a:lstStyle/>
                    <a:p>
                      <a:r>
                        <a:rPr lang="en-US" sz="1600" dirty="0" smtClean="0">
                          <a:solidFill>
                            <a:sysClr val="windowText" lastClr="000000"/>
                          </a:solidFill>
                        </a:rPr>
                        <a:t>No</a:t>
                      </a:r>
                      <a:r>
                        <a:rPr lang="en-US" sz="1600" baseline="0" dirty="0" smtClean="0">
                          <a:solidFill>
                            <a:sysClr val="windowText" lastClr="000000"/>
                          </a:solidFill>
                        </a:rPr>
                        <a:t> Engagement</a:t>
                      </a:r>
                      <a:endParaRPr lang="en-US" sz="1600" dirty="0">
                        <a:solidFill>
                          <a:sysClr val="windowText" lastClr="000000"/>
                        </a:solidFill>
                      </a:endParaRPr>
                    </a:p>
                  </a:txBody>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1996301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assessment  </a:t>
            </a:r>
            <a:endParaRPr lang="en-US" b="1" dirty="0"/>
          </a:p>
        </p:txBody>
      </p:sp>
      <p:sp>
        <p:nvSpPr>
          <p:cNvPr id="12" name="TextBox 11"/>
          <p:cNvSpPr txBox="1"/>
          <p:nvPr/>
        </p:nvSpPr>
        <p:spPr>
          <a:xfrm>
            <a:off x="2667000" y="1428750"/>
            <a:ext cx="3962400" cy="738664"/>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Acceptable Risk </a:t>
            </a:r>
          </a:p>
          <a:p>
            <a:pPr marL="285750" indent="-285750">
              <a:buFont typeface="Arial" panose="020B0604020202020204" pitchFamily="34" charset="0"/>
              <a:buChar char="•"/>
            </a:pPr>
            <a:endParaRPr lang="en-US" dirty="0">
              <a:solidFill>
                <a:schemeClr val="bg2"/>
              </a:solidFill>
            </a:endParaRPr>
          </a:p>
        </p:txBody>
      </p:sp>
      <p:graphicFrame>
        <p:nvGraphicFramePr>
          <p:cNvPr id="5" name="Diagram 4"/>
          <p:cNvGraphicFramePr/>
          <p:nvPr>
            <p:extLst>
              <p:ext uri="{D42A27DB-BD31-4B8C-83A1-F6EECF244321}">
                <p14:modId xmlns:p14="http://schemas.microsoft.com/office/powerpoint/2010/main" val="1604308766"/>
              </p:ext>
            </p:extLst>
          </p:nvPr>
        </p:nvGraphicFramePr>
        <p:xfrm>
          <a:off x="1295400" y="1798082"/>
          <a:ext cx="60960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1980892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assessment  </a:t>
            </a:r>
            <a:endParaRPr lang="en-US" b="1" dirty="0"/>
          </a:p>
        </p:txBody>
      </p:sp>
      <p:sp>
        <p:nvSpPr>
          <p:cNvPr id="12" name="TextBox 11"/>
          <p:cNvSpPr txBox="1"/>
          <p:nvPr/>
        </p:nvSpPr>
        <p:spPr>
          <a:xfrm>
            <a:off x="2667000" y="1428750"/>
            <a:ext cx="3962400" cy="738664"/>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Acceptable Risk </a:t>
            </a:r>
          </a:p>
          <a:p>
            <a:pPr marL="285750" indent="-285750">
              <a:buFont typeface="Arial" panose="020B0604020202020204" pitchFamily="34" charset="0"/>
              <a:buChar char="•"/>
            </a:pPr>
            <a:endParaRPr lang="en-US" dirty="0">
              <a:solidFill>
                <a:schemeClr val="bg2"/>
              </a:solidFill>
            </a:endParaRPr>
          </a:p>
        </p:txBody>
      </p:sp>
      <p:graphicFrame>
        <p:nvGraphicFramePr>
          <p:cNvPr id="5" name="Diagram 4"/>
          <p:cNvGraphicFramePr/>
          <p:nvPr>
            <p:extLst>
              <p:ext uri="{D42A27DB-BD31-4B8C-83A1-F6EECF244321}">
                <p14:modId xmlns:p14="http://schemas.microsoft.com/office/powerpoint/2010/main" val="2369123289"/>
              </p:ext>
            </p:extLst>
          </p:nvPr>
        </p:nvGraphicFramePr>
        <p:xfrm>
          <a:off x="1295400" y="1798082"/>
          <a:ext cx="60960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3054817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useBgFill="1">
        <p:nvSpPr>
          <p:cNvPr id="2" name="Arc 1"/>
          <p:cNvSpPr/>
          <p:nvPr/>
        </p:nvSpPr>
        <p:spPr>
          <a:xfrm>
            <a:off x="-2571751" y="1"/>
            <a:ext cx="5143502" cy="5143500"/>
          </a:xfrm>
          <a:prstGeom prst="arc">
            <a:avLst>
              <a:gd name="adj1" fmla="val 16200000"/>
              <a:gd name="adj2" fmla="val 5406790"/>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dirty="0">
              <a:solidFill>
                <a:prstClr val="black"/>
              </a:solidFill>
            </a:endParaRPr>
          </a:p>
        </p:txBody>
      </p:sp>
      <p:sp>
        <p:nvSpPr>
          <p:cNvPr id="3" name="TextBox 2"/>
          <p:cNvSpPr txBox="1"/>
          <p:nvPr/>
        </p:nvSpPr>
        <p:spPr>
          <a:xfrm flipH="1">
            <a:off x="2571749" y="948461"/>
            <a:ext cx="6267450" cy="392415"/>
          </a:xfrm>
          <a:prstGeom prst="rect">
            <a:avLst/>
          </a:prstGeom>
          <a:noFill/>
        </p:spPr>
        <p:txBody>
          <a:bodyPr wrap="square" lIns="68580" tIns="34290" rIns="68580" bIns="34290" rtlCol="0" anchor="ctr">
            <a:spAutoFit/>
          </a:bodyPr>
          <a:lstStyle/>
          <a:p>
            <a:r>
              <a:rPr lang="en-US" sz="2100" dirty="0" smtClean="0">
                <a:solidFill>
                  <a:schemeClr val="accent2"/>
                </a:solidFill>
              </a:rPr>
              <a:t>Inherent Risks Involved With Service Engagements </a:t>
            </a:r>
            <a:endParaRPr lang="en-US" sz="2100" dirty="0">
              <a:solidFill>
                <a:schemeClr val="accent2"/>
              </a:solidFill>
            </a:endParaRPr>
          </a:p>
        </p:txBody>
      </p:sp>
      <p:sp>
        <p:nvSpPr>
          <p:cNvPr id="4" name="TextBox 3"/>
          <p:cNvSpPr txBox="1"/>
          <p:nvPr/>
        </p:nvSpPr>
        <p:spPr>
          <a:xfrm flipH="1">
            <a:off x="2854001" y="1918112"/>
            <a:ext cx="5486400" cy="392415"/>
          </a:xfrm>
          <a:prstGeom prst="rect">
            <a:avLst/>
          </a:prstGeom>
          <a:noFill/>
        </p:spPr>
        <p:txBody>
          <a:bodyPr wrap="square" lIns="68580" tIns="34290" rIns="68580" bIns="34290" rtlCol="0" anchor="ctr">
            <a:spAutoFit/>
          </a:bodyPr>
          <a:lstStyle/>
          <a:p>
            <a:r>
              <a:rPr lang="en-US" sz="2100" dirty="0" smtClean="0">
                <a:solidFill>
                  <a:schemeClr val="accent2"/>
                </a:solidFill>
              </a:rPr>
              <a:t>Measuring Risks and Analytical Procedures</a:t>
            </a:r>
            <a:endParaRPr lang="en-US" sz="2100" dirty="0">
              <a:solidFill>
                <a:schemeClr val="accent2"/>
              </a:solidFill>
            </a:endParaRPr>
          </a:p>
        </p:txBody>
      </p:sp>
      <p:sp>
        <p:nvSpPr>
          <p:cNvPr id="5" name="TextBox 4"/>
          <p:cNvSpPr txBox="1"/>
          <p:nvPr/>
        </p:nvSpPr>
        <p:spPr>
          <a:xfrm flipH="1">
            <a:off x="2854001" y="2714967"/>
            <a:ext cx="5486400" cy="715581"/>
          </a:xfrm>
          <a:prstGeom prst="rect">
            <a:avLst/>
          </a:prstGeom>
          <a:noFill/>
        </p:spPr>
        <p:txBody>
          <a:bodyPr wrap="square" lIns="68580" tIns="34290" rIns="68580" bIns="34290" rtlCol="0" anchor="ctr">
            <a:spAutoFit/>
          </a:bodyPr>
          <a:lstStyle/>
          <a:p>
            <a:r>
              <a:rPr lang="en-US" sz="2100" dirty="0" smtClean="0">
                <a:solidFill>
                  <a:schemeClr val="accent2"/>
                </a:solidFill>
              </a:rPr>
              <a:t>How To Conduct Due Diligence</a:t>
            </a:r>
            <a:r>
              <a:rPr lang="en-US" sz="2100" dirty="0" smtClean="0"/>
              <a:t> </a:t>
            </a:r>
            <a:r>
              <a:rPr lang="en-US" sz="2100" dirty="0"/>
              <a:t>of text goes here</a:t>
            </a:r>
          </a:p>
        </p:txBody>
      </p:sp>
      <p:sp>
        <p:nvSpPr>
          <p:cNvPr id="6" name="TextBox 5"/>
          <p:cNvSpPr txBox="1"/>
          <p:nvPr/>
        </p:nvSpPr>
        <p:spPr>
          <a:xfrm flipH="1">
            <a:off x="2528171" y="3673405"/>
            <a:ext cx="5486400" cy="715581"/>
          </a:xfrm>
          <a:prstGeom prst="rect">
            <a:avLst/>
          </a:prstGeom>
          <a:noFill/>
        </p:spPr>
        <p:txBody>
          <a:bodyPr wrap="square" lIns="68580" tIns="34290" rIns="68580" bIns="34290" rtlCol="0" anchor="ctr">
            <a:spAutoFit/>
          </a:bodyPr>
          <a:lstStyle/>
          <a:p>
            <a:r>
              <a:rPr lang="en-US" sz="2100" dirty="0" smtClean="0">
                <a:solidFill>
                  <a:schemeClr val="accent2"/>
                </a:solidFill>
              </a:rPr>
              <a:t>Engagement Agreements to Minimize Risks</a:t>
            </a:r>
            <a:r>
              <a:rPr lang="en-US" sz="2100" dirty="0" smtClean="0"/>
              <a:t> </a:t>
            </a:r>
            <a:r>
              <a:rPr lang="en-US" sz="2100" dirty="0"/>
              <a:t>line of text goes here</a:t>
            </a:r>
          </a:p>
        </p:txBody>
      </p:sp>
      <p:sp>
        <p:nvSpPr>
          <p:cNvPr id="7" name="Oval 6"/>
          <p:cNvSpPr/>
          <p:nvPr/>
        </p:nvSpPr>
        <p:spPr>
          <a:xfrm>
            <a:off x="2041258" y="1027773"/>
            <a:ext cx="233795" cy="233795"/>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prstClr val="white"/>
              </a:solidFill>
            </a:endParaRPr>
          </a:p>
        </p:txBody>
      </p:sp>
      <p:sp>
        <p:nvSpPr>
          <p:cNvPr id="8" name="Oval 7"/>
          <p:cNvSpPr/>
          <p:nvPr/>
        </p:nvSpPr>
        <p:spPr>
          <a:xfrm>
            <a:off x="2415145" y="1979160"/>
            <a:ext cx="233795" cy="233795"/>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prstClr val="white"/>
              </a:solidFill>
            </a:endParaRPr>
          </a:p>
        </p:txBody>
      </p:sp>
      <p:sp>
        <p:nvSpPr>
          <p:cNvPr id="9" name="Oval 8"/>
          <p:cNvSpPr/>
          <p:nvPr/>
        </p:nvSpPr>
        <p:spPr>
          <a:xfrm>
            <a:off x="2416631" y="2930547"/>
            <a:ext cx="233795" cy="233795"/>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prstClr val="white"/>
              </a:solidFill>
            </a:endParaRPr>
          </a:p>
        </p:txBody>
      </p:sp>
      <p:sp>
        <p:nvSpPr>
          <p:cNvPr id="10" name="Oval 9"/>
          <p:cNvSpPr/>
          <p:nvPr/>
        </p:nvSpPr>
        <p:spPr>
          <a:xfrm>
            <a:off x="2050164" y="3881933"/>
            <a:ext cx="233795" cy="233795"/>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prstClr val="white"/>
              </a:solidFill>
            </a:endParaRPr>
          </a:p>
        </p:txBody>
      </p:sp>
      <p:sp>
        <p:nvSpPr>
          <p:cNvPr id="11" name="Arc 10"/>
          <p:cNvSpPr/>
          <p:nvPr/>
        </p:nvSpPr>
        <p:spPr>
          <a:xfrm>
            <a:off x="-1143000" y="1428750"/>
            <a:ext cx="2286000" cy="2286000"/>
          </a:xfrm>
          <a:prstGeom prst="arc">
            <a:avLst>
              <a:gd name="adj1" fmla="val 16200000"/>
              <a:gd name="adj2" fmla="val 5359794"/>
            </a:avLst>
          </a:prstGeom>
          <a:solidFill>
            <a:schemeClr val="accent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prstClr val="white"/>
              </a:solidFill>
            </a:endParaRPr>
          </a:p>
        </p:txBody>
      </p:sp>
      <p:grpSp>
        <p:nvGrpSpPr>
          <p:cNvPr id="12" name="Group 24"/>
          <p:cNvGrpSpPr/>
          <p:nvPr/>
        </p:nvGrpSpPr>
        <p:grpSpPr>
          <a:xfrm rot="5400000">
            <a:off x="-2346863" y="2486025"/>
            <a:ext cx="4684815" cy="17145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ounded Rectangle 1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6" name="Subtitle 15"/>
          <p:cNvSpPr>
            <a:spLocks noGrp="1"/>
          </p:cNvSpPr>
          <p:nvPr>
            <p:ph type="subTitle" idx="1"/>
          </p:nvPr>
        </p:nvSpPr>
        <p:spPr>
          <a:solidFill>
            <a:schemeClr val="accent1"/>
          </a:solidFill>
          <a:ln>
            <a:solidFill>
              <a:schemeClr val="accent1"/>
            </a:solidFill>
          </a:ln>
        </p:spPr>
        <p:txBody>
          <a:bodyPr>
            <a:normAutofit/>
          </a:bodyPr>
          <a:lstStyle/>
          <a:p>
            <a:r>
              <a:rPr lang="en-US" sz="1800" dirty="0" smtClean="0"/>
              <a:t>                                                          www.scottpractice.com</a:t>
            </a:r>
            <a:endParaRPr lang="en-US" sz="1800" dirty="0"/>
          </a:p>
        </p:txBody>
      </p:sp>
      <p:sp>
        <p:nvSpPr>
          <p:cNvPr id="20" name="Subtitle 15"/>
          <p:cNvSpPr txBox="1">
            <a:spLocks/>
          </p:cNvSpPr>
          <p:nvPr/>
        </p:nvSpPr>
        <p:spPr>
          <a:xfrm>
            <a:off x="2050164" y="1"/>
            <a:ext cx="6515100" cy="514350"/>
          </a:xfrm>
          <a:prstGeom prst="rect">
            <a:avLst/>
          </a:prstGeom>
          <a:ln/>
        </p:spPr>
        <p:style>
          <a:lnRef idx="2">
            <a:schemeClr val="accent1"/>
          </a:lnRef>
          <a:fillRef idx="1">
            <a:schemeClr val="lt1"/>
          </a:fillRef>
          <a:effectRef idx="0">
            <a:schemeClr val="accent1"/>
          </a:effectRef>
          <a:fontRef idx="minor">
            <a:schemeClr val="dk1"/>
          </a:fontRef>
        </p:style>
        <p:txBody>
          <a:bodyPr vert="horz" anchor="ctr">
            <a:normAutofit lnSpcReduction="10000"/>
          </a:bodyPr>
          <a:lstStyle>
            <a:lvl1pPr marL="0" indent="0" algn="l" rtl="0" eaLnBrk="1" latinLnBrk="0" hangingPunct="1">
              <a:spcBef>
                <a:spcPts val="700"/>
              </a:spcBef>
              <a:buClr>
                <a:schemeClr val="accent2"/>
              </a:buClr>
              <a:buSzPct val="60000"/>
              <a:buFont typeface="Wingdings"/>
              <a:buNone/>
              <a:defRPr kumimoji="0" sz="28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extLst/>
          </a:lstStyle>
          <a:p>
            <a:r>
              <a:rPr lang="en-US" dirty="0" smtClean="0">
                <a:solidFill>
                  <a:schemeClr val="accent1"/>
                </a:solidFill>
              </a:rPr>
              <a:t>Presentation Agenda</a:t>
            </a:r>
            <a:endParaRPr lang="en-US" dirty="0">
              <a:solidFill>
                <a:schemeClr val="accent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212313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1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7"/>
                                        </p:tgtEl>
                                        <p:attrNameLst>
                                          <p:attrName>fillcolor</p:attrName>
                                        </p:attrNameLst>
                                      </p:cBhvr>
                                      <p:to>
                                        <a:srgbClr val="829975"/>
                                      </p:to>
                                    </p:animClr>
                                    <p:set>
                                      <p:cBhvr>
                                        <p:cTn id="10" dur="500" fill="hold"/>
                                        <p:tgtEl>
                                          <p:spTgt spid="7"/>
                                        </p:tgtEl>
                                        <p:attrNameLst>
                                          <p:attrName>fill.type</p:attrName>
                                        </p:attrNameLst>
                                      </p:cBhvr>
                                      <p:to>
                                        <p:strVal val="solid"/>
                                      </p:to>
                                    </p:set>
                                    <p:set>
                                      <p:cBhvr>
                                        <p:cTn id="11" dur="500" fill="hold"/>
                                        <p:tgtEl>
                                          <p:spTgt spid="7"/>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1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8"/>
                                        </p:tgtEl>
                                        <p:attrNameLst>
                                          <p:attrName>fillcolor</p:attrName>
                                        </p:attrNameLst>
                                      </p:cBhvr>
                                      <p:to>
                                        <a:srgbClr val="829975"/>
                                      </p:to>
                                    </p:animClr>
                                    <p:set>
                                      <p:cBhvr>
                                        <p:cTn id="22" dur="500" fill="hold"/>
                                        <p:tgtEl>
                                          <p:spTgt spid="8"/>
                                        </p:tgtEl>
                                        <p:attrNameLst>
                                          <p:attrName>fill.type</p:attrName>
                                        </p:attrNameLst>
                                      </p:cBhvr>
                                      <p:to>
                                        <p:strVal val="solid"/>
                                      </p:to>
                                    </p:set>
                                    <p:set>
                                      <p:cBhvr>
                                        <p:cTn id="23" dur="500" fill="hold"/>
                                        <p:tgtEl>
                                          <p:spTgt spid="8"/>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1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9"/>
                                        </p:tgtEl>
                                        <p:attrNameLst>
                                          <p:attrName>fillcolor</p:attrName>
                                        </p:attrNameLst>
                                      </p:cBhvr>
                                      <p:to>
                                        <a:srgbClr val="829975"/>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1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0"/>
                                        </p:tgtEl>
                                        <p:attrNameLst>
                                          <p:attrName>fillcolor</p:attrName>
                                        </p:attrNameLst>
                                      </p:cBhvr>
                                      <p:to>
                                        <a:srgbClr val="829975"/>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assessment  </a:t>
            </a:r>
            <a:endParaRPr lang="en-US" b="1" dirty="0"/>
          </a:p>
        </p:txBody>
      </p:sp>
      <p:sp>
        <p:nvSpPr>
          <p:cNvPr id="12" name="TextBox 11"/>
          <p:cNvSpPr txBox="1"/>
          <p:nvPr/>
        </p:nvSpPr>
        <p:spPr>
          <a:xfrm>
            <a:off x="1143000" y="1413907"/>
            <a:ext cx="3962400" cy="738664"/>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Acceptable Risk </a:t>
            </a:r>
          </a:p>
          <a:p>
            <a:pPr marL="285750" indent="-285750">
              <a:buFont typeface="Arial" panose="020B0604020202020204" pitchFamily="34" charset="0"/>
              <a:buChar char="•"/>
            </a:pPr>
            <a:endParaRPr lang="en-US" dirty="0">
              <a:solidFill>
                <a:schemeClr val="bg2"/>
              </a:solidFill>
            </a:endParaRPr>
          </a:p>
        </p:txBody>
      </p:sp>
      <p:graphicFrame>
        <p:nvGraphicFramePr>
          <p:cNvPr id="5" name="Diagram 4"/>
          <p:cNvGraphicFramePr/>
          <p:nvPr>
            <p:extLst>
              <p:ext uri="{D42A27DB-BD31-4B8C-83A1-F6EECF244321}">
                <p14:modId xmlns:p14="http://schemas.microsoft.com/office/powerpoint/2010/main" val="3678885073"/>
              </p:ext>
            </p:extLst>
          </p:nvPr>
        </p:nvGraphicFramePr>
        <p:xfrm>
          <a:off x="533400" y="2034881"/>
          <a:ext cx="54864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105400" y="1423555"/>
            <a:ext cx="3886200"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bg2"/>
                </a:solidFill>
              </a:rPr>
              <a:t>W</a:t>
            </a:r>
            <a:r>
              <a:rPr lang="en-US" sz="1200" dirty="0" smtClean="0">
                <a:solidFill>
                  <a:schemeClr val="bg2"/>
                </a:solidFill>
              </a:rPr>
              <a:t>e </a:t>
            </a:r>
            <a:r>
              <a:rPr lang="en-US" sz="1200" dirty="0">
                <a:solidFill>
                  <a:schemeClr val="bg2"/>
                </a:solidFill>
              </a:rPr>
              <a:t>need to determine </a:t>
            </a:r>
            <a:r>
              <a:rPr lang="en-US" sz="1200" dirty="0" smtClean="0">
                <a:solidFill>
                  <a:schemeClr val="bg2"/>
                </a:solidFill>
              </a:rPr>
              <a:t>our </a:t>
            </a:r>
            <a:r>
              <a:rPr lang="en-US" sz="1200" dirty="0">
                <a:solidFill>
                  <a:schemeClr val="bg2"/>
                </a:solidFill>
              </a:rPr>
              <a:t>level of acceptable risk. </a:t>
            </a:r>
            <a:endParaRPr lang="en-US" sz="1200" dirty="0" smtClean="0">
              <a:solidFill>
                <a:schemeClr val="bg2"/>
              </a:solidFill>
            </a:endParaRPr>
          </a:p>
          <a:p>
            <a:pPr marL="171450" indent="-171450">
              <a:buFont typeface="Arial" panose="020B0604020202020204" pitchFamily="34" charset="0"/>
              <a:buChar char="•"/>
            </a:pPr>
            <a:endParaRPr lang="en-US" sz="1200" dirty="0">
              <a:solidFill>
                <a:schemeClr val="bg2"/>
              </a:solidFill>
            </a:endParaRPr>
          </a:p>
          <a:p>
            <a:pPr marL="171450" indent="-171450">
              <a:buFont typeface="Arial" panose="020B0604020202020204" pitchFamily="34" charset="0"/>
              <a:buChar char="•"/>
            </a:pPr>
            <a:r>
              <a:rPr lang="en-US" sz="1200" dirty="0" smtClean="0">
                <a:solidFill>
                  <a:schemeClr val="bg2"/>
                </a:solidFill>
              </a:rPr>
              <a:t>The </a:t>
            </a:r>
            <a:r>
              <a:rPr lang="en-US" sz="1200" dirty="0">
                <a:solidFill>
                  <a:schemeClr val="bg2"/>
                </a:solidFill>
              </a:rPr>
              <a:t>lower our acceptable risk, the more controls we will need to put into place to reach that acceptable risk.  </a:t>
            </a:r>
            <a:endParaRPr lang="en-US" sz="1200" dirty="0" smtClean="0">
              <a:solidFill>
                <a:schemeClr val="bg2"/>
              </a:solidFill>
            </a:endParaRPr>
          </a:p>
          <a:p>
            <a:pPr marL="171450" indent="-171450">
              <a:buFont typeface="Arial" panose="020B0604020202020204" pitchFamily="34" charset="0"/>
              <a:buChar char="•"/>
            </a:pPr>
            <a:endParaRPr lang="en-US" sz="1200" dirty="0">
              <a:solidFill>
                <a:schemeClr val="bg2"/>
              </a:solidFill>
            </a:endParaRPr>
          </a:p>
          <a:p>
            <a:pPr marL="171450" indent="-171450">
              <a:buFont typeface="Arial" panose="020B0604020202020204" pitchFamily="34" charset="0"/>
              <a:buChar char="•"/>
            </a:pPr>
            <a:r>
              <a:rPr lang="en-US" sz="1200" dirty="0">
                <a:solidFill>
                  <a:schemeClr val="bg2"/>
                </a:solidFill>
              </a:rPr>
              <a:t>T</a:t>
            </a:r>
            <a:r>
              <a:rPr lang="en-US" sz="1200" dirty="0" smtClean="0">
                <a:solidFill>
                  <a:schemeClr val="bg2"/>
                </a:solidFill>
              </a:rPr>
              <a:t>he </a:t>
            </a:r>
            <a:r>
              <a:rPr lang="en-US" sz="1200" dirty="0">
                <a:solidFill>
                  <a:schemeClr val="bg2"/>
                </a:solidFill>
              </a:rPr>
              <a:t>higher the level of risk, the more controls are needed to reduce that risk. </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3259309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183078" y="1413907"/>
            <a:ext cx="4953000" cy="1107996"/>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Due Diligence</a:t>
            </a:r>
          </a:p>
          <a:p>
            <a:r>
              <a:rPr lang="en-US" sz="2400" dirty="0" smtClean="0">
                <a:solidFill>
                  <a:schemeClr val="accent1"/>
                </a:solidFill>
              </a:rPr>
              <a:t>Need for Information </a:t>
            </a:r>
          </a:p>
          <a:p>
            <a:pPr marL="285750" indent="-285750">
              <a:buFont typeface="Arial" panose="020B0604020202020204" pitchFamily="34" charset="0"/>
              <a:buChar char="•"/>
            </a:pPr>
            <a:endParaRPr lang="en-US" dirty="0">
              <a:solidFill>
                <a:schemeClr val="bg2"/>
              </a:solidFill>
            </a:endParaRPr>
          </a:p>
        </p:txBody>
      </p:sp>
      <p:sp>
        <p:nvSpPr>
          <p:cNvPr id="3" name="TextBox 2"/>
          <p:cNvSpPr txBox="1"/>
          <p:nvPr/>
        </p:nvSpPr>
        <p:spPr>
          <a:xfrm>
            <a:off x="3516086" y="1352550"/>
            <a:ext cx="3886200" cy="3139321"/>
          </a:xfrm>
          <a:prstGeom prst="rect">
            <a:avLst/>
          </a:prstGeom>
          <a:noFill/>
        </p:spPr>
        <p:txBody>
          <a:bodyPr wrap="square" rtlCol="0">
            <a:spAutoFit/>
          </a:bodyPr>
          <a:lstStyle/>
          <a:p>
            <a:pPr marL="171450" indent="-171450">
              <a:buFont typeface="Arial" panose="020B0604020202020204" pitchFamily="34" charset="0"/>
              <a:buChar char="•"/>
            </a:pPr>
            <a:r>
              <a:rPr lang="en-US" dirty="0" smtClean="0">
                <a:solidFill>
                  <a:schemeClr val="accent2"/>
                </a:solidFill>
              </a:rPr>
              <a:t>Need to know </a:t>
            </a:r>
            <a:r>
              <a:rPr lang="en-US" dirty="0">
                <a:solidFill>
                  <a:schemeClr val="accent2"/>
                </a:solidFill>
              </a:rPr>
              <a:t>more about the risk probabilities based upon our due diligence. </a:t>
            </a:r>
            <a:endParaRPr lang="en-US" dirty="0" smtClean="0">
              <a:solidFill>
                <a:schemeClr val="accent2"/>
              </a:solidFill>
            </a:endParaRPr>
          </a:p>
          <a:p>
            <a:pPr marL="171450" indent="-171450">
              <a:buFont typeface="Arial" panose="020B0604020202020204" pitchFamily="34" charset="0"/>
              <a:buChar char="•"/>
            </a:pPr>
            <a:endParaRPr lang="en-US" dirty="0">
              <a:solidFill>
                <a:schemeClr val="accent2"/>
              </a:solidFill>
            </a:endParaRPr>
          </a:p>
          <a:p>
            <a:pPr marL="171450" indent="-171450">
              <a:buFont typeface="Arial" panose="020B0604020202020204" pitchFamily="34" charset="0"/>
              <a:buChar char="•"/>
            </a:pPr>
            <a:r>
              <a:rPr lang="en-US" dirty="0" smtClean="0">
                <a:solidFill>
                  <a:schemeClr val="accent2"/>
                </a:solidFill>
              </a:rPr>
              <a:t>More information gives us better judgment regarding the risk and the probability of occurrence.  </a:t>
            </a:r>
          </a:p>
          <a:p>
            <a:pPr marL="171450" indent="-171450">
              <a:buFont typeface="Arial" panose="020B0604020202020204" pitchFamily="34" charset="0"/>
              <a:buChar char="•"/>
            </a:pPr>
            <a:endParaRPr lang="en-US" dirty="0">
              <a:solidFill>
                <a:schemeClr val="accent2"/>
              </a:solidFill>
            </a:endParaRPr>
          </a:p>
          <a:p>
            <a:pPr marL="171450" indent="-171450">
              <a:buFont typeface="Arial" panose="020B0604020202020204" pitchFamily="34" charset="0"/>
              <a:buChar char="•"/>
            </a:pPr>
            <a:r>
              <a:rPr lang="en-US" dirty="0" smtClean="0">
                <a:solidFill>
                  <a:schemeClr val="accent2"/>
                </a:solidFill>
              </a:rPr>
              <a:t>Without proper due diligence we may intuitively make decisions that cost us in the long-run.  </a:t>
            </a:r>
            <a:endParaRPr lang="en-US" dirty="0">
              <a:solidFill>
                <a:schemeClr val="accent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1136358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183078" y="1413907"/>
            <a:ext cx="4953000" cy="1107996"/>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Due Diligence</a:t>
            </a:r>
          </a:p>
          <a:p>
            <a:r>
              <a:rPr lang="en-US" sz="2400" dirty="0" smtClean="0">
                <a:solidFill>
                  <a:schemeClr val="accent1"/>
                </a:solidFill>
              </a:rPr>
              <a:t>Screening Process </a:t>
            </a:r>
          </a:p>
          <a:p>
            <a:pPr marL="285750" indent="-285750">
              <a:buFont typeface="Arial" panose="020B0604020202020204" pitchFamily="34" charset="0"/>
              <a:buChar char="•"/>
            </a:pPr>
            <a:endParaRPr lang="en-US" dirty="0">
              <a:solidFill>
                <a:schemeClr val="bg2"/>
              </a:solidFill>
            </a:endParaRPr>
          </a:p>
        </p:txBody>
      </p:sp>
      <p:sp>
        <p:nvSpPr>
          <p:cNvPr id="3" name="TextBox 2"/>
          <p:cNvSpPr txBox="1"/>
          <p:nvPr/>
        </p:nvSpPr>
        <p:spPr>
          <a:xfrm>
            <a:off x="3505200" y="1423127"/>
            <a:ext cx="3886200" cy="400110"/>
          </a:xfrm>
          <a:prstGeom prst="rect">
            <a:avLst/>
          </a:prstGeom>
          <a:noFill/>
        </p:spPr>
        <p:txBody>
          <a:bodyPr wrap="square" rtlCol="0">
            <a:spAutoFit/>
          </a:bodyPr>
          <a:lstStyle/>
          <a:p>
            <a:pPr algn="ctr"/>
            <a:r>
              <a:rPr lang="en-US" sz="2000" dirty="0">
                <a:solidFill>
                  <a:schemeClr val="bg2"/>
                </a:solidFill>
              </a:rPr>
              <a:t>Prior Relationships </a:t>
            </a:r>
          </a:p>
        </p:txBody>
      </p:sp>
      <p:sp>
        <p:nvSpPr>
          <p:cNvPr id="4" name="TextBox 3"/>
          <p:cNvSpPr txBox="1"/>
          <p:nvPr/>
        </p:nvSpPr>
        <p:spPr>
          <a:xfrm>
            <a:off x="2895600" y="1823236"/>
            <a:ext cx="5501244"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accent2"/>
                </a:solidFill>
              </a:rPr>
              <a:t>Who </a:t>
            </a:r>
            <a:r>
              <a:rPr lang="en-US" dirty="0">
                <a:solidFill>
                  <a:schemeClr val="accent2"/>
                </a:solidFill>
              </a:rPr>
              <a:t>has the client worked with in the past?  Why is he/she not working with prior contractor for this engagement? </a:t>
            </a:r>
            <a:endParaRPr lang="en-US" dirty="0" smtClean="0">
              <a:solidFill>
                <a:schemeClr val="accent2"/>
              </a:solidFill>
            </a:endParaRPr>
          </a:p>
          <a:p>
            <a:pPr marL="285750" indent="-285750">
              <a:buFont typeface="Arial" panose="020B0604020202020204" pitchFamily="34" charset="0"/>
              <a:buChar char="•"/>
            </a:pPr>
            <a:r>
              <a:rPr lang="en-US" dirty="0">
                <a:solidFill>
                  <a:schemeClr val="accent2"/>
                </a:solidFill>
              </a:rPr>
              <a:t>Has the client engaged others for the same work?  If so, </a:t>
            </a:r>
            <a:r>
              <a:rPr lang="en-US" dirty="0" smtClean="0">
                <a:solidFill>
                  <a:schemeClr val="accent2"/>
                </a:solidFill>
              </a:rPr>
              <a:t>what were the client’s expectations?</a:t>
            </a:r>
            <a:endParaRPr lang="en-US" dirty="0">
              <a:solidFill>
                <a:schemeClr val="accent2"/>
              </a:solidFill>
            </a:endParaRPr>
          </a:p>
          <a:p>
            <a:pPr marL="285750" indent="-285750">
              <a:buFont typeface="Arial" panose="020B0604020202020204" pitchFamily="34" charset="0"/>
              <a:buChar char="•"/>
            </a:pPr>
            <a:r>
              <a:rPr lang="en-US" dirty="0">
                <a:solidFill>
                  <a:schemeClr val="accent2"/>
                </a:solidFill>
              </a:rPr>
              <a:t>Has the client been a plaintiff/defendant in a prior lawsuit? (optional) </a:t>
            </a:r>
          </a:p>
          <a:p>
            <a:pPr marL="285750" indent="-285750">
              <a:buFont typeface="Arial" panose="020B0604020202020204" pitchFamily="34" charset="0"/>
              <a:buChar char="•"/>
            </a:pPr>
            <a:r>
              <a:rPr lang="en-US" dirty="0">
                <a:solidFill>
                  <a:schemeClr val="accent2"/>
                </a:solidFill>
              </a:rPr>
              <a:t>Has the client refused to pay legitimate fees in the past? (</a:t>
            </a:r>
            <a:r>
              <a:rPr lang="en-US" dirty="0" smtClean="0">
                <a:solidFill>
                  <a:schemeClr val="accent2"/>
                </a:solidFill>
              </a:rPr>
              <a:t>optional)</a:t>
            </a:r>
            <a:r>
              <a:rPr lang="en-US" dirty="0" smtClean="0"/>
              <a:t>)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3837266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183078" y="1413907"/>
            <a:ext cx="4953000" cy="1107996"/>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Due Diligence</a:t>
            </a:r>
          </a:p>
          <a:p>
            <a:r>
              <a:rPr lang="en-US" sz="2400" dirty="0" smtClean="0">
                <a:solidFill>
                  <a:schemeClr val="accent1"/>
                </a:solidFill>
              </a:rPr>
              <a:t>Screening Process </a:t>
            </a:r>
          </a:p>
          <a:p>
            <a:pPr marL="285750" indent="-285750">
              <a:buFont typeface="Arial" panose="020B0604020202020204" pitchFamily="34" charset="0"/>
              <a:buChar char="•"/>
            </a:pPr>
            <a:endParaRPr lang="en-US" dirty="0">
              <a:solidFill>
                <a:schemeClr val="bg2"/>
              </a:solidFill>
            </a:endParaRPr>
          </a:p>
        </p:txBody>
      </p:sp>
      <p:sp>
        <p:nvSpPr>
          <p:cNvPr id="3" name="TextBox 2"/>
          <p:cNvSpPr txBox="1"/>
          <p:nvPr/>
        </p:nvSpPr>
        <p:spPr>
          <a:xfrm>
            <a:off x="3505200" y="1423127"/>
            <a:ext cx="3886200" cy="400110"/>
          </a:xfrm>
          <a:prstGeom prst="rect">
            <a:avLst/>
          </a:prstGeom>
          <a:noFill/>
        </p:spPr>
        <p:txBody>
          <a:bodyPr wrap="square" rtlCol="0">
            <a:spAutoFit/>
          </a:bodyPr>
          <a:lstStyle/>
          <a:p>
            <a:r>
              <a:rPr lang="en-US" sz="2000" dirty="0">
                <a:solidFill>
                  <a:schemeClr val="bg2"/>
                </a:solidFill>
              </a:rPr>
              <a:t>Unreasonable Expectations </a:t>
            </a:r>
          </a:p>
        </p:txBody>
      </p:sp>
      <p:sp>
        <p:nvSpPr>
          <p:cNvPr id="4" name="TextBox 3"/>
          <p:cNvSpPr txBox="1"/>
          <p:nvPr/>
        </p:nvSpPr>
        <p:spPr>
          <a:xfrm>
            <a:off x="2918361" y="1823236"/>
            <a:ext cx="59436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2"/>
                </a:solidFill>
              </a:rPr>
              <a:t>Are there impending deadlines or strict time limitations? </a:t>
            </a:r>
          </a:p>
          <a:p>
            <a:pPr marL="285750" indent="-285750">
              <a:buFont typeface="Arial" panose="020B0604020202020204" pitchFamily="34" charset="0"/>
              <a:buChar char="•"/>
            </a:pPr>
            <a:r>
              <a:rPr lang="en-US" dirty="0" smtClean="0">
                <a:solidFill>
                  <a:schemeClr val="accent2"/>
                </a:solidFill>
              </a:rPr>
              <a:t>Are </a:t>
            </a:r>
            <a:r>
              <a:rPr lang="en-US" dirty="0">
                <a:solidFill>
                  <a:schemeClr val="accent2"/>
                </a:solidFill>
              </a:rPr>
              <a:t>the client’s goals </a:t>
            </a:r>
            <a:r>
              <a:rPr lang="en-US" dirty="0" smtClean="0">
                <a:solidFill>
                  <a:schemeClr val="accent2"/>
                </a:solidFill>
              </a:rPr>
              <a:t>achievable? </a:t>
            </a:r>
            <a:endParaRPr lang="en-US" dirty="0">
              <a:solidFill>
                <a:schemeClr val="accent2"/>
              </a:solidFill>
            </a:endParaRPr>
          </a:p>
          <a:p>
            <a:pPr marL="285750" indent="-285750">
              <a:buFont typeface="Arial" panose="020B0604020202020204" pitchFamily="34" charset="0"/>
              <a:buChar char="•"/>
            </a:pPr>
            <a:r>
              <a:rPr lang="en-US" dirty="0" smtClean="0">
                <a:solidFill>
                  <a:schemeClr val="accent2"/>
                </a:solidFill>
              </a:rPr>
              <a:t>Does the client </a:t>
            </a:r>
            <a:r>
              <a:rPr lang="en-US" dirty="0">
                <a:solidFill>
                  <a:schemeClr val="accent2"/>
                </a:solidFill>
              </a:rPr>
              <a:t>equate payment </a:t>
            </a:r>
            <a:r>
              <a:rPr lang="en-US" dirty="0" smtClean="0">
                <a:solidFill>
                  <a:schemeClr val="accent2"/>
                </a:solidFill>
              </a:rPr>
              <a:t>contingent </a:t>
            </a:r>
            <a:r>
              <a:rPr lang="en-US" dirty="0">
                <a:solidFill>
                  <a:schemeClr val="accent2"/>
                </a:solidFill>
              </a:rPr>
              <a:t>on any outcome? </a:t>
            </a:r>
          </a:p>
          <a:p>
            <a:pPr marL="285750" indent="-285750">
              <a:buFont typeface="Arial" panose="020B0604020202020204" pitchFamily="34" charset="0"/>
              <a:buChar char="•"/>
            </a:pPr>
            <a:r>
              <a:rPr lang="en-US" dirty="0" smtClean="0">
                <a:solidFill>
                  <a:schemeClr val="accent2"/>
                </a:solidFill>
              </a:rPr>
              <a:t>Does </a:t>
            </a:r>
            <a:r>
              <a:rPr lang="en-US" dirty="0">
                <a:solidFill>
                  <a:schemeClr val="accent2"/>
                </a:solidFill>
              </a:rPr>
              <a:t>client appreciate the time involved?  </a:t>
            </a:r>
          </a:p>
          <a:p>
            <a:pPr marL="285750" indent="-285750">
              <a:buFont typeface="Arial" panose="020B0604020202020204" pitchFamily="34" charset="0"/>
              <a:buChar char="•"/>
            </a:pPr>
            <a:r>
              <a:rPr lang="en-US" dirty="0">
                <a:solidFill>
                  <a:schemeClr val="accent2"/>
                </a:solidFill>
              </a:rPr>
              <a:t>Does the client possess unreasonable expectations regarding the outcome?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463447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183078" y="1413907"/>
            <a:ext cx="4953000" cy="1107996"/>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Due Diligence</a:t>
            </a:r>
          </a:p>
          <a:p>
            <a:r>
              <a:rPr lang="en-US" sz="2400" dirty="0" smtClean="0">
                <a:solidFill>
                  <a:schemeClr val="accent1"/>
                </a:solidFill>
              </a:rPr>
              <a:t>Screening Process </a:t>
            </a:r>
          </a:p>
          <a:p>
            <a:pPr marL="285750" indent="-285750">
              <a:buFont typeface="Arial" panose="020B0604020202020204" pitchFamily="34" charset="0"/>
              <a:buChar char="•"/>
            </a:pPr>
            <a:endParaRPr lang="en-US" dirty="0">
              <a:solidFill>
                <a:schemeClr val="bg2"/>
              </a:solidFill>
            </a:endParaRPr>
          </a:p>
        </p:txBody>
      </p:sp>
      <p:sp>
        <p:nvSpPr>
          <p:cNvPr id="3" name="TextBox 2"/>
          <p:cNvSpPr txBox="1"/>
          <p:nvPr/>
        </p:nvSpPr>
        <p:spPr>
          <a:xfrm>
            <a:off x="3505200" y="1423127"/>
            <a:ext cx="3886200" cy="400110"/>
          </a:xfrm>
          <a:prstGeom prst="rect">
            <a:avLst/>
          </a:prstGeom>
          <a:noFill/>
        </p:spPr>
        <p:txBody>
          <a:bodyPr wrap="square" rtlCol="0">
            <a:spAutoFit/>
          </a:bodyPr>
          <a:lstStyle/>
          <a:p>
            <a:r>
              <a:rPr lang="en-US" sz="2000" dirty="0" smtClean="0">
                <a:solidFill>
                  <a:schemeClr val="bg2"/>
                </a:solidFill>
              </a:rPr>
              <a:t>Financial History and Form 990  </a:t>
            </a:r>
            <a:endParaRPr lang="en-US" sz="2000" dirty="0">
              <a:solidFill>
                <a:schemeClr val="bg2"/>
              </a:solidFill>
            </a:endParaRPr>
          </a:p>
        </p:txBody>
      </p:sp>
      <p:sp>
        <p:nvSpPr>
          <p:cNvPr id="4" name="TextBox 3"/>
          <p:cNvSpPr txBox="1"/>
          <p:nvPr/>
        </p:nvSpPr>
        <p:spPr>
          <a:xfrm>
            <a:off x="3029197" y="1973712"/>
            <a:ext cx="6096000" cy="923330"/>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chemeClr val="accent2"/>
                </a:solidFill>
              </a:rPr>
              <a:t>Contractors Hired in Past </a:t>
            </a:r>
            <a:r>
              <a:rPr lang="en-US" dirty="0" smtClean="0">
                <a:solidFill>
                  <a:schemeClr val="accent2"/>
                </a:solidFill>
              </a:rPr>
              <a:t>&amp; Average </a:t>
            </a:r>
            <a:r>
              <a:rPr lang="en-US" dirty="0">
                <a:solidFill>
                  <a:schemeClr val="accent2"/>
                </a:solidFill>
              </a:rPr>
              <a:t>Fee </a:t>
            </a:r>
            <a:r>
              <a:rPr lang="en-US" dirty="0" smtClean="0">
                <a:solidFill>
                  <a:schemeClr val="accent2"/>
                </a:solidFill>
              </a:rPr>
              <a:t>(optional)</a:t>
            </a:r>
            <a:endParaRPr lang="en-US" dirty="0">
              <a:solidFill>
                <a:schemeClr val="accent2"/>
              </a:solidFill>
            </a:endParaRPr>
          </a:p>
          <a:p>
            <a:pPr marL="285750" lvl="0" indent="-285750">
              <a:buFont typeface="Arial" panose="020B0604020202020204" pitchFamily="34" charset="0"/>
              <a:buChar char="•"/>
            </a:pPr>
            <a:r>
              <a:rPr lang="en-US" dirty="0">
                <a:solidFill>
                  <a:schemeClr val="accent2"/>
                </a:solidFill>
              </a:rPr>
              <a:t>Average Salary Paying Employees </a:t>
            </a:r>
          </a:p>
          <a:p>
            <a:pPr marL="285750" lvl="0" indent="-285750">
              <a:buFont typeface="Arial" panose="020B0604020202020204" pitchFamily="34" charset="0"/>
              <a:buChar char="•"/>
            </a:pPr>
            <a:r>
              <a:rPr lang="en-US" dirty="0">
                <a:solidFill>
                  <a:schemeClr val="accent2"/>
                </a:solidFill>
              </a:rPr>
              <a:t>Compare Salary of Highest Paid Officers to Other Staff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2253634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183078" y="1413907"/>
            <a:ext cx="4953000" cy="1107996"/>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Due Diligence</a:t>
            </a:r>
          </a:p>
          <a:p>
            <a:r>
              <a:rPr lang="en-US" sz="2400" dirty="0" smtClean="0">
                <a:solidFill>
                  <a:schemeClr val="accent1"/>
                </a:solidFill>
              </a:rPr>
              <a:t>Screening Process </a:t>
            </a:r>
          </a:p>
          <a:p>
            <a:pPr marL="285750" indent="-285750">
              <a:buFont typeface="Arial" panose="020B0604020202020204" pitchFamily="34" charset="0"/>
              <a:buChar char="•"/>
            </a:pPr>
            <a:endParaRPr lang="en-US" dirty="0">
              <a:solidFill>
                <a:schemeClr val="bg2"/>
              </a:solidFill>
            </a:endParaRPr>
          </a:p>
        </p:txBody>
      </p:sp>
      <p:sp>
        <p:nvSpPr>
          <p:cNvPr id="3" name="TextBox 2"/>
          <p:cNvSpPr txBox="1"/>
          <p:nvPr/>
        </p:nvSpPr>
        <p:spPr>
          <a:xfrm>
            <a:off x="3481449" y="1333440"/>
            <a:ext cx="3886200" cy="400110"/>
          </a:xfrm>
          <a:prstGeom prst="rect">
            <a:avLst/>
          </a:prstGeom>
          <a:noFill/>
        </p:spPr>
        <p:txBody>
          <a:bodyPr wrap="square" rtlCol="0">
            <a:spAutoFit/>
          </a:bodyPr>
          <a:lstStyle/>
          <a:p>
            <a:r>
              <a:rPr lang="en-US" sz="2000" dirty="0" smtClean="0">
                <a:solidFill>
                  <a:schemeClr val="bg2"/>
                </a:solidFill>
              </a:rPr>
              <a:t>Financial Statements   </a:t>
            </a:r>
            <a:endParaRPr lang="en-US" sz="2000" dirty="0">
              <a:solidFill>
                <a:schemeClr val="bg2"/>
              </a:solidFill>
            </a:endParaRPr>
          </a:p>
        </p:txBody>
      </p:sp>
      <p:sp>
        <p:nvSpPr>
          <p:cNvPr id="4" name="TextBox 3"/>
          <p:cNvSpPr txBox="1"/>
          <p:nvPr/>
        </p:nvSpPr>
        <p:spPr>
          <a:xfrm>
            <a:off x="2743200" y="1721427"/>
            <a:ext cx="6377049" cy="2585323"/>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schemeClr val="accent2"/>
                </a:solidFill>
              </a:rPr>
              <a:t>Can the </a:t>
            </a:r>
            <a:r>
              <a:rPr lang="en-US" dirty="0" smtClean="0">
                <a:solidFill>
                  <a:schemeClr val="accent2"/>
                </a:solidFill>
              </a:rPr>
              <a:t>Executive </a:t>
            </a:r>
            <a:r>
              <a:rPr lang="en-US" dirty="0">
                <a:solidFill>
                  <a:schemeClr val="accent2"/>
                </a:solidFill>
              </a:rPr>
              <a:t>D</a:t>
            </a:r>
            <a:r>
              <a:rPr lang="en-US" dirty="0" smtClean="0">
                <a:solidFill>
                  <a:schemeClr val="accent2"/>
                </a:solidFill>
              </a:rPr>
              <a:t>irector </a:t>
            </a:r>
            <a:r>
              <a:rPr lang="en-US" dirty="0">
                <a:solidFill>
                  <a:schemeClr val="accent2"/>
                </a:solidFill>
              </a:rPr>
              <a:t>provide a current balance sheet (Statement of Financial Position) and income statement (Statement of Activities)?  </a:t>
            </a:r>
            <a:endParaRPr lang="en-US" sz="2400" dirty="0">
              <a:solidFill>
                <a:schemeClr val="accent2"/>
              </a:solidFill>
            </a:endParaRPr>
          </a:p>
          <a:p>
            <a:pPr marL="742950" lvl="1" indent="-285750">
              <a:buFont typeface="Arial" panose="020B0604020202020204" pitchFamily="34" charset="0"/>
              <a:buChar char="•"/>
            </a:pPr>
            <a:r>
              <a:rPr lang="en-US" dirty="0">
                <a:solidFill>
                  <a:schemeClr val="accent2"/>
                </a:solidFill>
              </a:rPr>
              <a:t>Balance Sheet/Income Statement:  Was it prepared </a:t>
            </a:r>
            <a:r>
              <a:rPr lang="en-US" dirty="0" smtClean="0">
                <a:solidFill>
                  <a:schemeClr val="accent2"/>
                </a:solidFill>
              </a:rPr>
              <a:t>using Accounting Software</a:t>
            </a:r>
            <a:r>
              <a:rPr lang="en-US" dirty="0">
                <a:solidFill>
                  <a:schemeClr val="accent2"/>
                </a:solidFill>
              </a:rPr>
              <a:t>?</a:t>
            </a:r>
            <a:endParaRPr lang="en-US" sz="2400" dirty="0">
              <a:solidFill>
                <a:schemeClr val="accent2"/>
              </a:solidFill>
            </a:endParaRPr>
          </a:p>
          <a:p>
            <a:pPr marL="742950" lvl="1" indent="-285750">
              <a:buFont typeface="Arial" panose="020B0604020202020204" pitchFamily="34" charset="0"/>
              <a:buChar char="•"/>
            </a:pPr>
            <a:r>
              <a:rPr lang="en-US" dirty="0">
                <a:solidFill>
                  <a:schemeClr val="accent2"/>
                </a:solidFill>
              </a:rPr>
              <a:t>Balance Sheet: </a:t>
            </a:r>
            <a:r>
              <a:rPr lang="en-US" dirty="0" smtClean="0">
                <a:solidFill>
                  <a:schemeClr val="accent2"/>
                </a:solidFill>
              </a:rPr>
              <a:t>Does </a:t>
            </a:r>
            <a:r>
              <a:rPr lang="en-US" dirty="0">
                <a:solidFill>
                  <a:schemeClr val="accent2"/>
                </a:solidFill>
              </a:rPr>
              <a:t>the organization </a:t>
            </a:r>
            <a:r>
              <a:rPr lang="en-US" dirty="0" smtClean="0">
                <a:solidFill>
                  <a:schemeClr val="accent2"/>
                </a:solidFill>
              </a:rPr>
              <a:t>have a </a:t>
            </a:r>
            <a:r>
              <a:rPr lang="en-US" dirty="0">
                <a:solidFill>
                  <a:schemeClr val="accent2"/>
                </a:solidFill>
              </a:rPr>
              <a:t>sufficient cash </a:t>
            </a:r>
            <a:r>
              <a:rPr lang="en-US" dirty="0" smtClean="0">
                <a:solidFill>
                  <a:schemeClr val="accent2"/>
                </a:solidFill>
              </a:rPr>
              <a:t>reserve to cover expenses?</a:t>
            </a:r>
            <a:endParaRPr lang="en-US" sz="2400" dirty="0">
              <a:solidFill>
                <a:schemeClr val="accent2"/>
              </a:solidFill>
            </a:endParaRPr>
          </a:p>
          <a:p>
            <a:pPr marL="742950" lvl="1" indent="-285750">
              <a:buFont typeface="Arial" panose="020B0604020202020204" pitchFamily="34" charset="0"/>
              <a:buChar char="•"/>
            </a:pPr>
            <a:r>
              <a:rPr lang="en-US" dirty="0">
                <a:solidFill>
                  <a:schemeClr val="accent2"/>
                </a:solidFill>
              </a:rPr>
              <a:t>Income Statement:  Is the bottom line positive?  Is there enough income to cover expenses?</a:t>
            </a:r>
            <a:endParaRPr lang="en-US" sz="2400" dirty="0">
              <a:solidFill>
                <a:schemeClr val="accent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3704641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183078" y="1413907"/>
            <a:ext cx="4953000" cy="1107996"/>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Due Diligence</a:t>
            </a:r>
          </a:p>
          <a:p>
            <a:r>
              <a:rPr lang="en-US" sz="2400" dirty="0" smtClean="0">
                <a:solidFill>
                  <a:schemeClr val="accent1"/>
                </a:solidFill>
              </a:rPr>
              <a:t>Screening Process </a:t>
            </a:r>
          </a:p>
          <a:p>
            <a:pPr marL="285750" indent="-285750">
              <a:buFont typeface="Arial" panose="020B0604020202020204" pitchFamily="34" charset="0"/>
              <a:buChar char="•"/>
            </a:pPr>
            <a:endParaRPr lang="en-US" dirty="0">
              <a:solidFill>
                <a:schemeClr val="bg2"/>
              </a:solidFill>
            </a:endParaRPr>
          </a:p>
        </p:txBody>
      </p:sp>
      <p:sp>
        <p:nvSpPr>
          <p:cNvPr id="3" name="TextBox 2"/>
          <p:cNvSpPr txBox="1"/>
          <p:nvPr/>
        </p:nvSpPr>
        <p:spPr>
          <a:xfrm>
            <a:off x="3481448" y="1333440"/>
            <a:ext cx="5052951" cy="400110"/>
          </a:xfrm>
          <a:prstGeom prst="rect">
            <a:avLst/>
          </a:prstGeom>
          <a:noFill/>
        </p:spPr>
        <p:txBody>
          <a:bodyPr wrap="square" rtlCol="0">
            <a:spAutoFit/>
          </a:bodyPr>
          <a:lstStyle/>
          <a:p>
            <a:r>
              <a:rPr lang="en-US" sz="2000" dirty="0">
                <a:solidFill>
                  <a:schemeClr val="bg2"/>
                </a:solidFill>
              </a:rPr>
              <a:t>Evidence of Dishonesty or Lack of </a:t>
            </a:r>
            <a:r>
              <a:rPr lang="en-US" sz="2000" dirty="0" smtClean="0">
                <a:solidFill>
                  <a:schemeClr val="bg2"/>
                </a:solidFill>
              </a:rPr>
              <a:t>Integrity </a:t>
            </a:r>
            <a:endParaRPr lang="en-US" sz="2000" dirty="0">
              <a:solidFill>
                <a:schemeClr val="bg2"/>
              </a:solidFill>
            </a:endParaRPr>
          </a:p>
        </p:txBody>
      </p:sp>
      <p:sp>
        <p:nvSpPr>
          <p:cNvPr id="4" name="TextBox 3"/>
          <p:cNvSpPr txBox="1"/>
          <p:nvPr/>
        </p:nvSpPr>
        <p:spPr>
          <a:xfrm>
            <a:off x="2770909" y="2060238"/>
            <a:ext cx="6377049" cy="461665"/>
          </a:xfrm>
          <a:prstGeom prst="rect">
            <a:avLst/>
          </a:prstGeom>
          <a:noFill/>
        </p:spPr>
        <p:txBody>
          <a:bodyPr wrap="square" rtlCol="0">
            <a:spAutoFit/>
          </a:bodyPr>
          <a:lstStyle/>
          <a:p>
            <a:pPr lvl="1"/>
            <a:r>
              <a:rPr lang="en-US" sz="2400" dirty="0" smtClean="0">
                <a:solidFill>
                  <a:schemeClr val="accent2"/>
                </a:solidFill>
              </a:rPr>
              <a:t>Public Records Search</a:t>
            </a:r>
            <a:endParaRPr lang="en-US" sz="2400" dirty="0">
              <a:solidFill>
                <a:schemeClr val="accent2"/>
              </a:solidFill>
            </a:endParaRPr>
          </a:p>
        </p:txBody>
      </p:sp>
      <p:pic>
        <p:nvPicPr>
          <p:cNvPr id="7" name="Picture 6"/>
          <p:cNvPicPr>
            <a:picLocks noChangeAspect="1"/>
          </p:cNvPicPr>
          <p:nvPr/>
        </p:nvPicPr>
        <p:blipFill>
          <a:blip r:embed="rId5">
            <a:grayscl/>
            <a:extLst>
              <a:ext uri="{BEBA8EAE-BF5A-486C-A8C5-ECC9F3942E4B}">
                <a14:imgProps xmlns:a14="http://schemas.microsoft.com/office/drawing/2010/main">
                  <a14:imgLayer r:embed="rId6">
                    <a14:imgEffect>
                      <a14:backgroundRemoval t="5841" b="91858" l="2996" r="96576"/>
                    </a14:imgEffect>
                  </a14:imgLayer>
                </a14:imgProps>
              </a:ext>
              <a:ext uri="{28A0092B-C50C-407E-A947-70E740481C1C}">
                <a14:useLocalDpi xmlns:a14="http://schemas.microsoft.com/office/drawing/2010/main" val="0"/>
              </a:ext>
            </a:extLst>
          </a:blip>
          <a:stretch>
            <a:fillRect/>
          </a:stretch>
        </p:blipFill>
        <p:spPr>
          <a:xfrm>
            <a:off x="2895600" y="1333440"/>
            <a:ext cx="5889170" cy="3295710"/>
          </a:xfrm>
          <a:prstGeom prst="rect">
            <a:avLst/>
          </a:prstGeom>
        </p:spPr>
      </p:pic>
      <p:pic>
        <p:nvPicPr>
          <p:cNvPr id="9" name="Capture 2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038600" y="1333193"/>
            <a:ext cx="3429000" cy="3200400"/>
          </a:xfrm>
          <a:prstGeom prst="rect">
            <a:avLst/>
          </a:prstGeom>
        </p:spPr>
      </p:pic>
      <p:sp>
        <p:nvSpPr>
          <p:cNvPr id="10" name="TextBox 9"/>
          <p:cNvSpPr txBox="1"/>
          <p:nvPr/>
        </p:nvSpPr>
        <p:spPr>
          <a:xfrm>
            <a:off x="381000" y="2658129"/>
            <a:ext cx="2847109" cy="369332"/>
          </a:xfrm>
          <a:prstGeom prst="rect">
            <a:avLst/>
          </a:prstGeom>
          <a:noFill/>
        </p:spPr>
        <p:txBody>
          <a:bodyPr wrap="square" rtlCol="0">
            <a:spAutoFit/>
          </a:bodyPr>
          <a:lstStyle/>
          <a:p>
            <a:r>
              <a:rPr lang="en-US" dirty="0" smtClean="0">
                <a:solidFill>
                  <a:schemeClr val="bg2"/>
                </a:solidFill>
              </a:rPr>
              <a:t>Bankruptcy, </a:t>
            </a:r>
            <a:r>
              <a:rPr lang="en-US" dirty="0">
                <a:solidFill>
                  <a:schemeClr val="bg2"/>
                </a:solidFill>
              </a:rPr>
              <a:t>Tax Liens</a:t>
            </a:r>
          </a:p>
        </p:txBody>
      </p:sp>
      <p:sp>
        <p:nvSpPr>
          <p:cNvPr id="11" name="TextBox 10"/>
          <p:cNvSpPr txBox="1"/>
          <p:nvPr/>
        </p:nvSpPr>
        <p:spPr>
          <a:xfrm>
            <a:off x="381000" y="2337237"/>
            <a:ext cx="2847109" cy="369332"/>
          </a:xfrm>
          <a:prstGeom prst="rect">
            <a:avLst/>
          </a:prstGeom>
          <a:noFill/>
        </p:spPr>
        <p:txBody>
          <a:bodyPr wrap="square" rtlCol="0">
            <a:spAutoFit/>
          </a:bodyPr>
          <a:lstStyle/>
          <a:p>
            <a:r>
              <a:rPr lang="en-US" dirty="0">
                <a:solidFill>
                  <a:schemeClr val="bg2"/>
                </a:solidFill>
              </a:rPr>
              <a:t>Criminal Records Search </a:t>
            </a:r>
          </a:p>
        </p:txBody>
      </p:sp>
      <p:sp>
        <p:nvSpPr>
          <p:cNvPr id="13" name="TextBox 12"/>
          <p:cNvSpPr txBox="1"/>
          <p:nvPr/>
        </p:nvSpPr>
        <p:spPr>
          <a:xfrm>
            <a:off x="381000" y="2968673"/>
            <a:ext cx="2847109" cy="369332"/>
          </a:xfrm>
          <a:prstGeom prst="rect">
            <a:avLst/>
          </a:prstGeom>
          <a:noFill/>
        </p:spPr>
        <p:txBody>
          <a:bodyPr wrap="square" rtlCol="0">
            <a:spAutoFit/>
          </a:bodyPr>
          <a:lstStyle/>
          <a:p>
            <a:r>
              <a:rPr lang="en-US" dirty="0">
                <a:solidFill>
                  <a:schemeClr val="bg2"/>
                </a:solidFill>
              </a:rPr>
              <a:t>Civil Court </a:t>
            </a:r>
            <a:r>
              <a:rPr lang="en-US" dirty="0" smtClean="0">
                <a:solidFill>
                  <a:schemeClr val="bg2"/>
                </a:solidFill>
              </a:rPr>
              <a:t>Records</a:t>
            </a:r>
            <a:endParaRPr lang="en-US" dirty="0">
              <a:solidFill>
                <a:schemeClr val="bg2"/>
              </a:solidFill>
            </a:endParaRPr>
          </a:p>
        </p:txBody>
      </p:sp>
      <p:sp>
        <p:nvSpPr>
          <p:cNvPr id="14" name="TextBox 13"/>
          <p:cNvSpPr txBox="1"/>
          <p:nvPr/>
        </p:nvSpPr>
        <p:spPr>
          <a:xfrm>
            <a:off x="392381" y="3299881"/>
            <a:ext cx="2847109" cy="369332"/>
          </a:xfrm>
          <a:prstGeom prst="rect">
            <a:avLst/>
          </a:prstGeom>
          <a:noFill/>
        </p:spPr>
        <p:txBody>
          <a:bodyPr wrap="square" rtlCol="0">
            <a:spAutoFit/>
          </a:bodyPr>
          <a:lstStyle/>
          <a:p>
            <a:r>
              <a:rPr lang="en-US" dirty="0">
                <a:solidFill>
                  <a:schemeClr val="bg2"/>
                </a:solidFill>
              </a:rPr>
              <a:t>Business Credit Review</a:t>
            </a:r>
          </a:p>
        </p:txBody>
      </p:sp>
      <p:sp>
        <p:nvSpPr>
          <p:cNvPr id="15" name="TextBox 14"/>
          <p:cNvSpPr txBox="1"/>
          <p:nvPr/>
        </p:nvSpPr>
        <p:spPr>
          <a:xfrm>
            <a:off x="416131" y="3674290"/>
            <a:ext cx="3522518" cy="369332"/>
          </a:xfrm>
          <a:prstGeom prst="rect">
            <a:avLst/>
          </a:prstGeom>
          <a:noFill/>
        </p:spPr>
        <p:txBody>
          <a:bodyPr wrap="square" rtlCol="0">
            <a:spAutoFit/>
          </a:bodyPr>
          <a:lstStyle/>
          <a:p>
            <a:r>
              <a:rPr lang="en-US" dirty="0">
                <a:solidFill>
                  <a:schemeClr val="bg2"/>
                </a:solidFill>
              </a:rPr>
              <a:t>National Newspaper Archives </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13871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3000"/>
                            </p:stCondLst>
                            <p:childTnLst>
                              <p:par>
                                <p:cTn id="9" presetID="53" presetClass="entr" presetSubtype="16"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3000" fill="hold"/>
                                        <p:tgtEl>
                                          <p:spTgt spid="9"/>
                                        </p:tgtEl>
                                        <p:attrNameLst>
                                          <p:attrName>ppt_w</p:attrName>
                                        </p:attrNameLst>
                                      </p:cBhvr>
                                      <p:tavLst>
                                        <p:tav tm="0">
                                          <p:val>
                                            <p:fltVal val="0"/>
                                          </p:val>
                                        </p:tav>
                                        <p:tav tm="100000">
                                          <p:val>
                                            <p:strVal val="#ppt_w"/>
                                          </p:val>
                                        </p:tav>
                                      </p:tavLst>
                                    </p:anim>
                                    <p:anim calcmode="lin" valueType="num">
                                      <p:cBhvr>
                                        <p:cTn id="12" dur="3000" fill="hold"/>
                                        <p:tgtEl>
                                          <p:spTgt spid="9"/>
                                        </p:tgtEl>
                                        <p:attrNameLst>
                                          <p:attrName>ppt_h</p:attrName>
                                        </p:attrNameLst>
                                      </p:cBhvr>
                                      <p:tavLst>
                                        <p:tav tm="0">
                                          <p:val>
                                            <p:fltVal val="0"/>
                                          </p:val>
                                        </p:tav>
                                        <p:tav tm="100000">
                                          <p:val>
                                            <p:strVal val="#ppt_h"/>
                                          </p:val>
                                        </p:tav>
                                      </p:tavLst>
                                    </p:anim>
                                    <p:animEffect transition="in" filter="fade">
                                      <p:cBhvr>
                                        <p:cTn id="13" dur="3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2" presetClass="mediacall" presetSubtype="0" fill="hold" nodeType="clickEffect">
                                  <p:stCondLst>
                                    <p:cond delay="0"/>
                                  </p:stCondLst>
                                  <p:childTnLst>
                                    <p:cmd type="call" cmd="togglePause">
                                      <p:cBhvr>
                                        <p:cTn id="48" dur="1" fill="hold"/>
                                        <p:tgtEl>
                                          <p:spTgt spid="9"/>
                                        </p:tgtEl>
                                      </p:cBhvr>
                                    </p:cmd>
                                  </p:childTnLst>
                                </p:cTn>
                              </p:par>
                            </p:childTnLst>
                          </p:cTn>
                        </p:par>
                      </p:childTnLst>
                    </p:cTn>
                  </p:par>
                </p:childTnLst>
              </p:cTn>
              <p:nextCondLst>
                <p:cond evt="onClick" delay="0">
                  <p:tgtEl>
                    <p:spTgt spid="9"/>
                  </p:tgtEl>
                </p:cond>
              </p:nextCondLst>
            </p:seq>
            <p:video>
              <p:cMediaNode vol="80000">
                <p:cTn id="49" fill="hold" display="0">
                  <p:stCondLst>
                    <p:cond delay="indefinite"/>
                  </p:stCondLst>
                </p:cTn>
                <p:tgtEl>
                  <p:spTgt spid="9"/>
                </p:tgtEl>
              </p:cMediaNode>
            </p:video>
          </p:childTnLst>
        </p:cTn>
      </p:par>
    </p:tnLst>
    <p:bldLst>
      <p:bldP spid="10" grpId="0"/>
      <p:bldP spid="11"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183078" y="1413907"/>
            <a:ext cx="2587831" cy="1477328"/>
          </a:xfrm>
          <a:prstGeom prst="rect">
            <a:avLst/>
          </a:prstGeom>
          <a:noFill/>
        </p:spPr>
        <p:txBody>
          <a:bodyPr wrap="square" rtlCol="0">
            <a:spAutoFit/>
          </a:bodyPr>
          <a:lstStyle/>
          <a:p>
            <a:r>
              <a:rPr lang="en-US" sz="2400" dirty="0" smtClean="0">
                <a:solidFill>
                  <a:schemeClr val="accent1"/>
                </a:solidFill>
              </a:rPr>
              <a:t>Due Diligence</a:t>
            </a:r>
          </a:p>
          <a:p>
            <a:r>
              <a:rPr lang="en-US" sz="2400" dirty="0" smtClean="0">
                <a:solidFill>
                  <a:schemeClr val="accent1"/>
                </a:solidFill>
              </a:rPr>
              <a:t>Screening Process </a:t>
            </a:r>
          </a:p>
          <a:p>
            <a:pPr marL="285750" indent="-285750">
              <a:buFont typeface="Arial" panose="020B0604020202020204" pitchFamily="34" charset="0"/>
              <a:buChar char="•"/>
            </a:pPr>
            <a:endParaRPr lang="en-US" dirty="0">
              <a:solidFill>
                <a:schemeClr val="bg2"/>
              </a:solidFill>
            </a:endParaRPr>
          </a:p>
        </p:txBody>
      </p:sp>
      <p:sp>
        <p:nvSpPr>
          <p:cNvPr id="3" name="TextBox 2"/>
          <p:cNvSpPr txBox="1"/>
          <p:nvPr/>
        </p:nvSpPr>
        <p:spPr>
          <a:xfrm>
            <a:off x="183078" y="2647950"/>
            <a:ext cx="2286000" cy="1015663"/>
          </a:xfrm>
          <a:prstGeom prst="rect">
            <a:avLst/>
          </a:prstGeom>
          <a:noFill/>
        </p:spPr>
        <p:txBody>
          <a:bodyPr wrap="square" rtlCol="0">
            <a:spAutoFit/>
          </a:bodyPr>
          <a:lstStyle/>
          <a:p>
            <a:r>
              <a:rPr lang="en-US" sz="2000" dirty="0">
                <a:solidFill>
                  <a:schemeClr val="accent1"/>
                </a:solidFill>
              </a:rPr>
              <a:t>Evidence of Dishonesty or Lack of </a:t>
            </a:r>
            <a:r>
              <a:rPr lang="en-US" sz="2000" dirty="0" smtClean="0">
                <a:solidFill>
                  <a:schemeClr val="accent1"/>
                </a:solidFill>
              </a:rPr>
              <a:t>Integrity </a:t>
            </a:r>
            <a:endParaRPr lang="en-US" sz="2000" dirty="0">
              <a:solidFill>
                <a:schemeClr val="accent1"/>
              </a:solidFill>
            </a:endParaRPr>
          </a:p>
        </p:txBody>
      </p:sp>
      <p:sp>
        <p:nvSpPr>
          <p:cNvPr id="4" name="TextBox 3"/>
          <p:cNvSpPr txBox="1"/>
          <p:nvPr/>
        </p:nvSpPr>
        <p:spPr>
          <a:xfrm>
            <a:off x="2269177" y="1276350"/>
            <a:ext cx="5198421" cy="461665"/>
          </a:xfrm>
          <a:prstGeom prst="rect">
            <a:avLst/>
          </a:prstGeom>
          <a:noFill/>
        </p:spPr>
        <p:txBody>
          <a:bodyPr wrap="square" rtlCol="0">
            <a:spAutoFit/>
          </a:bodyPr>
          <a:lstStyle/>
          <a:p>
            <a:pPr lvl="1"/>
            <a:r>
              <a:rPr lang="en-US" sz="2400" dirty="0" smtClean="0">
                <a:solidFill>
                  <a:schemeClr val="accent2"/>
                </a:solidFill>
              </a:rPr>
              <a:t>Public Records Search</a:t>
            </a:r>
            <a:endParaRPr lang="en-US" sz="2400" dirty="0">
              <a:solidFill>
                <a:schemeClr val="accent2"/>
              </a:solidFill>
            </a:endParaRPr>
          </a:p>
        </p:txBody>
      </p:sp>
      <p:pic>
        <p:nvPicPr>
          <p:cNvPr id="5" name="Picture 4" descr="Public Records"/>
          <p:cNvPicPr>
            <a:picLocks noChangeAspect="1"/>
          </p:cNvPicPr>
          <p:nvPr/>
        </p:nvPicPr>
        <p:blipFill rotWithShape="1">
          <a:blip r:embed="rId3">
            <a:extLst>
              <a:ext uri="{28A0092B-C50C-407E-A947-70E740481C1C}">
                <a14:useLocalDpi xmlns:a14="http://schemas.microsoft.com/office/drawing/2010/main" val="0"/>
              </a:ext>
            </a:extLst>
          </a:blip>
          <a:srcRect l="910" t="22364" r="16883" b="2612"/>
          <a:stretch/>
        </p:blipFill>
        <p:spPr>
          <a:xfrm>
            <a:off x="2258291" y="1684153"/>
            <a:ext cx="6548532" cy="2792597"/>
          </a:xfrm>
          <a:prstGeom prst="rect">
            <a:avLst/>
          </a:prstGeom>
        </p:spPr>
      </p:pic>
      <p:sp>
        <p:nvSpPr>
          <p:cNvPr id="16" name="Oval 15"/>
          <p:cNvSpPr/>
          <p:nvPr/>
        </p:nvSpPr>
        <p:spPr>
          <a:xfrm>
            <a:off x="3194462" y="1860381"/>
            <a:ext cx="1371600" cy="1295400"/>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838701" y="2910780"/>
            <a:ext cx="1409702" cy="1295400"/>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3285575" y="3012663"/>
            <a:ext cx="1295400" cy="1295400"/>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172411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8)">
                                      <p:cBhvr>
                                        <p:cTn id="7" dur="2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8)">
                                      <p:cBhvr>
                                        <p:cTn id="12"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8)">
                                      <p:cBhvr>
                                        <p:cTn id="17"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183078" y="1413907"/>
            <a:ext cx="4953000" cy="1107996"/>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Due Diligence</a:t>
            </a:r>
          </a:p>
          <a:p>
            <a:r>
              <a:rPr lang="en-US" sz="2400" dirty="0" smtClean="0">
                <a:solidFill>
                  <a:schemeClr val="accent1"/>
                </a:solidFill>
              </a:rPr>
              <a:t>Screening Process </a:t>
            </a:r>
          </a:p>
          <a:p>
            <a:pPr marL="285750" indent="-285750">
              <a:buFont typeface="Arial" panose="020B0604020202020204" pitchFamily="34" charset="0"/>
              <a:buChar char="•"/>
            </a:pPr>
            <a:endParaRPr lang="en-US" dirty="0">
              <a:solidFill>
                <a:schemeClr val="bg2"/>
              </a:solidFill>
            </a:endParaRPr>
          </a:p>
        </p:txBody>
      </p:sp>
      <p:sp>
        <p:nvSpPr>
          <p:cNvPr id="3" name="TextBox 2"/>
          <p:cNvSpPr txBox="1"/>
          <p:nvPr/>
        </p:nvSpPr>
        <p:spPr>
          <a:xfrm>
            <a:off x="3481449" y="1333440"/>
            <a:ext cx="3886200" cy="707886"/>
          </a:xfrm>
          <a:prstGeom prst="rect">
            <a:avLst/>
          </a:prstGeom>
          <a:noFill/>
        </p:spPr>
        <p:txBody>
          <a:bodyPr wrap="square" rtlCol="0">
            <a:spAutoFit/>
          </a:bodyPr>
          <a:lstStyle/>
          <a:p>
            <a:r>
              <a:rPr lang="en-US" sz="2000" dirty="0">
                <a:solidFill>
                  <a:schemeClr val="bg2"/>
                </a:solidFill>
              </a:rPr>
              <a:t>Evidence of Dishonesty or Lack </a:t>
            </a:r>
            <a:r>
              <a:rPr lang="en-US" sz="2000" dirty="0"/>
              <a:t>of integrity </a:t>
            </a:r>
          </a:p>
        </p:txBody>
      </p:sp>
      <p:sp>
        <p:nvSpPr>
          <p:cNvPr id="4" name="TextBox 3"/>
          <p:cNvSpPr txBox="1"/>
          <p:nvPr/>
        </p:nvSpPr>
        <p:spPr>
          <a:xfrm>
            <a:off x="2770909" y="2060238"/>
            <a:ext cx="6377049" cy="461665"/>
          </a:xfrm>
          <a:prstGeom prst="rect">
            <a:avLst/>
          </a:prstGeom>
          <a:noFill/>
        </p:spPr>
        <p:txBody>
          <a:bodyPr wrap="square" rtlCol="0">
            <a:spAutoFit/>
          </a:bodyPr>
          <a:lstStyle/>
          <a:p>
            <a:pPr lvl="1"/>
            <a:r>
              <a:rPr lang="en-US" sz="2400" dirty="0" smtClean="0">
                <a:solidFill>
                  <a:schemeClr val="accent2"/>
                </a:solidFill>
              </a:rPr>
              <a:t>Public Records Search</a:t>
            </a:r>
            <a:endParaRPr lang="en-US" sz="2400" dirty="0">
              <a:solidFill>
                <a:schemeClr val="accent2"/>
              </a:solidFill>
            </a:endParaRPr>
          </a:p>
        </p:txBody>
      </p:sp>
      <p:pic>
        <p:nvPicPr>
          <p:cNvPr id="7" name="Picture 6"/>
          <p:cNvPicPr>
            <a:picLocks noChangeAspect="1"/>
          </p:cNvPicPr>
          <p:nvPr/>
        </p:nvPicPr>
        <p:blipFill>
          <a:blip r:embed="rId5">
            <a:grayscl/>
            <a:extLst>
              <a:ext uri="{BEBA8EAE-BF5A-486C-A8C5-ECC9F3942E4B}">
                <a14:imgProps xmlns:a14="http://schemas.microsoft.com/office/drawing/2010/main">
                  <a14:imgLayer r:embed="rId6">
                    <a14:imgEffect>
                      <a14:backgroundRemoval t="5841" b="91858" l="2996" r="96576"/>
                    </a14:imgEffect>
                  </a14:imgLayer>
                </a14:imgProps>
              </a:ext>
              <a:ext uri="{28A0092B-C50C-407E-A947-70E740481C1C}">
                <a14:useLocalDpi xmlns:a14="http://schemas.microsoft.com/office/drawing/2010/main" val="0"/>
              </a:ext>
            </a:extLst>
          </a:blip>
          <a:stretch>
            <a:fillRect/>
          </a:stretch>
        </p:blipFill>
        <p:spPr>
          <a:xfrm>
            <a:off x="2895600" y="1333440"/>
            <a:ext cx="5889170" cy="3295710"/>
          </a:xfrm>
          <a:prstGeom prst="rect">
            <a:avLst/>
          </a:prstGeom>
        </p:spPr>
      </p:pic>
      <p:pic>
        <p:nvPicPr>
          <p:cNvPr id="9" name="Capture 2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938649" y="1123950"/>
            <a:ext cx="3429000" cy="3200400"/>
          </a:xfrm>
          <a:prstGeom prst="rect">
            <a:avLst/>
          </a:prstGeom>
        </p:spPr>
      </p:pic>
      <p:sp>
        <p:nvSpPr>
          <p:cNvPr id="11" name="TextBox 10"/>
          <p:cNvSpPr txBox="1"/>
          <p:nvPr/>
        </p:nvSpPr>
        <p:spPr>
          <a:xfrm>
            <a:off x="252351" y="2325828"/>
            <a:ext cx="3686298" cy="1754326"/>
          </a:xfrm>
          <a:prstGeom prst="rect">
            <a:avLst/>
          </a:prstGeom>
          <a:noFill/>
        </p:spPr>
        <p:txBody>
          <a:bodyPr wrap="square" rtlCol="0">
            <a:spAutoFit/>
          </a:bodyPr>
          <a:lstStyle/>
          <a:p>
            <a:r>
              <a:rPr lang="en-US" u="sng" dirty="0" smtClean="0">
                <a:solidFill>
                  <a:schemeClr val="bg2"/>
                </a:solidFill>
              </a:rPr>
              <a:t>Personal Records</a:t>
            </a:r>
            <a:endParaRPr lang="en-US" u="sng" dirty="0">
              <a:solidFill>
                <a:schemeClr val="bg2"/>
              </a:solidFill>
            </a:endParaRPr>
          </a:p>
          <a:p>
            <a:r>
              <a:rPr lang="en-US" dirty="0">
                <a:solidFill>
                  <a:schemeClr val="accent1"/>
                </a:solidFill>
              </a:rPr>
              <a:t>Payment History (optional) </a:t>
            </a:r>
          </a:p>
          <a:p>
            <a:r>
              <a:rPr lang="en-US" dirty="0" smtClean="0">
                <a:solidFill>
                  <a:schemeClr val="accent1"/>
                </a:solidFill>
              </a:rPr>
              <a:t>Management </a:t>
            </a:r>
            <a:r>
              <a:rPr lang="en-US" dirty="0">
                <a:solidFill>
                  <a:schemeClr val="accent1"/>
                </a:solidFill>
              </a:rPr>
              <a:t>Experience (verify) </a:t>
            </a:r>
            <a:endParaRPr lang="en-US" dirty="0" smtClean="0">
              <a:solidFill>
                <a:schemeClr val="accent1"/>
              </a:solidFill>
            </a:endParaRPr>
          </a:p>
          <a:p>
            <a:r>
              <a:rPr lang="en-US" dirty="0" smtClean="0">
                <a:solidFill>
                  <a:schemeClr val="accent1"/>
                </a:solidFill>
              </a:rPr>
              <a:t>Personal </a:t>
            </a:r>
            <a:r>
              <a:rPr lang="en-US" dirty="0">
                <a:solidFill>
                  <a:schemeClr val="accent1"/>
                </a:solidFill>
              </a:rPr>
              <a:t>References (Known by Others in Industry</a:t>
            </a:r>
            <a:r>
              <a:rPr lang="en-US" dirty="0"/>
              <a:t>) </a:t>
            </a:r>
          </a:p>
          <a:p>
            <a:endParaRPr lang="en-US" dirty="0">
              <a:solidFill>
                <a:schemeClr val="bg2"/>
              </a:solidFill>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105685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9"/>
                                        </p:tgtEl>
                                      </p:cBhvr>
                                    </p:cmd>
                                  </p:childTnLst>
                                </p:cTn>
                              </p:par>
                            </p:childTnLst>
                          </p:cTn>
                        </p:par>
                      </p:childTnLst>
                    </p:cTn>
                  </p:par>
                </p:childTnLst>
              </p:cTn>
              <p:nextCondLst>
                <p:cond evt="onClick" delay="0">
                  <p:tgtEl>
                    <p:spTgt spid="9"/>
                  </p:tgtEl>
                </p:cond>
              </p:nextCondLst>
            </p:seq>
            <p:video>
              <p:cMediaNode vol="80000">
                <p:cTn id="25" fill="hold" display="0">
                  <p:stCondLst>
                    <p:cond delay="indefinite"/>
                  </p:stCondLst>
                </p:cTn>
                <p:tgtEl>
                  <p:spTgt spid="9"/>
                </p:tgtEl>
              </p:cMediaNode>
            </p:video>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381000" y="1414650"/>
            <a:ext cx="4953000" cy="1107996"/>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Due Diligence</a:t>
            </a:r>
          </a:p>
          <a:p>
            <a:r>
              <a:rPr lang="en-US" sz="2400" dirty="0" smtClean="0">
                <a:solidFill>
                  <a:schemeClr val="accent1"/>
                </a:solidFill>
              </a:rPr>
              <a:t>Investigate Red Flags </a:t>
            </a:r>
          </a:p>
          <a:p>
            <a:pPr marL="285750" indent="-285750">
              <a:buFont typeface="Arial" panose="020B0604020202020204" pitchFamily="34" charset="0"/>
              <a:buChar char="•"/>
            </a:pPr>
            <a:endParaRPr lang="en-US" dirty="0">
              <a:solidFill>
                <a:schemeClr val="bg2"/>
              </a:solidFill>
            </a:endParaRPr>
          </a:p>
        </p:txBody>
      </p:sp>
      <p:sp>
        <p:nvSpPr>
          <p:cNvPr id="5" name="TextBox 4"/>
          <p:cNvSpPr txBox="1"/>
          <p:nvPr/>
        </p:nvSpPr>
        <p:spPr>
          <a:xfrm>
            <a:off x="533400" y="2313953"/>
            <a:ext cx="7204364" cy="1600438"/>
          </a:xfrm>
          <a:prstGeom prst="rect">
            <a:avLst/>
          </a:prstGeom>
          <a:noFill/>
        </p:spPr>
        <p:txBody>
          <a:bodyPr wrap="square" rtlCol="0">
            <a:spAutoFit/>
          </a:bodyPr>
          <a:lstStyle/>
          <a:p>
            <a:pPr marL="285750" lvl="0" indent="-285750">
              <a:buFont typeface="Arial" panose="020B0604020202020204" pitchFamily="34" charset="0"/>
              <a:buChar char="•"/>
            </a:pPr>
            <a:r>
              <a:rPr lang="en-US" sz="1600" dirty="0" smtClean="0">
                <a:solidFill>
                  <a:schemeClr val="bg1"/>
                </a:solidFill>
              </a:rPr>
              <a:t>Prior </a:t>
            </a:r>
            <a:r>
              <a:rPr lang="en-US" sz="1600" dirty="0">
                <a:solidFill>
                  <a:schemeClr val="bg1"/>
                </a:solidFill>
              </a:rPr>
              <a:t>record of legal actions </a:t>
            </a:r>
            <a:r>
              <a:rPr lang="en-US" sz="1600" dirty="0">
                <a:solidFill>
                  <a:srgbClr val="FF0000"/>
                </a:solidFill>
              </a:rPr>
              <a:t>– overly litigious means not afraid to sue or there is a high risk of </a:t>
            </a:r>
            <a:r>
              <a:rPr lang="en-US" sz="1600" dirty="0" smtClean="0">
                <a:solidFill>
                  <a:srgbClr val="FF0000"/>
                </a:solidFill>
              </a:rPr>
              <a:t>non-payment </a:t>
            </a:r>
            <a:r>
              <a:rPr lang="en-US" sz="1600" u="sng" dirty="0" smtClean="0">
                <a:solidFill>
                  <a:srgbClr val="FF0000"/>
                </a:solidFill>
              </a:rPr>
              <a:t>or</a:t>
            </a:r>
            <a:r>
              <a:rPr lang="en-US" sz="1600" dirty="0" smtClean="0">
                <a:solidFill>
                  <a:srgbClr val="FF0000"/>
                </a:solidFill>
              </a:rPr>
              <a:t> </a:t>
            </a:r>
            <a:r>
              <a:rPr lang="en-US" sz="1600" dirty="0">
                <a:solidFill>
                  <a:srgbClr val="FF0000"/>
                </a:solidFill>
              </a:rPr>
              <a:t>someone who does not honor their </a:t>
            </a:r>
            <a:r>
              <a:rPr lang="en-US" sz="1600" dirty="0" smtClean="0">
                <a:solidFill>
                  <a:srgbClr val="FF0000"/>
                </a:solidFill>
              </a:rPr>
              <a:t>agreements</a:t>
            </a:r>
            <a:endParaRPr lang="en-US" sz="1600" dirty="0">
              <a:solidFill>
                <a:srgbClr val="FF0000"/>
              </a:solidFill>
            </a:endParaRPr>
          </a:p>
          <a:p>
            <a:pPr marL="285750" lvl="0" indent="-285750">
              <a:buFont typeface="Arial" panose="020B0604020202020204" pitchFamily="34" charset="0"/>
              <a:buChar char="•"/>
            </a:pPr>
            <a:r>
              <a:rPr lang="en-US" sz="1600" dirty="0">
                <a:solidFill>
                  <a:schemeClr val="bg1"/>
                </a:solidFill>
              </a:rPr>
              <a:t>Work/Business History Mismatch </a:t>
            </a:r>
            <a:r>
              <a:rPr lang="en-US" sz="1600" dirty="0">
                <a:solidFill>
                  <a:srgbClr val="FF0000"/>
                </a:solidFill>
              </a:rPr>
              <a:t>– Biography significantly contrasts with background check </a:t>
            </a:r>
          </a:p>
          <a:p>
            <a:endParaRPr lang="en-US" dirty="0"/>
          </a:p>
        </p:txBody>
      </p:sp>
      <p:pic>
        <p:nvPicPr>
          <p:cNvPr id="2050" name="Picture 2" descr="C:\Users\Debra2011\AppData\Local\Microsoft\Windows\Temporary Internet Files\Content.IE5\S5AYK10F\MC9004339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21832">
            <a:off x="4128655" y="128748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Debra2011\AppData\Local\Microsoft\Windows\Temporary Internet Files\Content.IE5\S5AYK10F\MC9004339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21832">
            <a:off x="4705533" y="1298858"/>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427732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Grp="1"/>
          </p:cNvSpPr>
          <p:nvPr>
            <p:ph type="subTitle" idx="1"/>
          </p:nvPr>
        </p:nvSpPr>
        <p:spPr/>
        <p:txBody>
          <a:bodyPr>
            <a:normAutofit/>
          </a:bodyPr>
          <a:lstStyle>
            <a:extLst/>
          </a:lstStyle>
          <a:p>
            <a:r>
              <a:rPr lang="en-US" sz="1800" dirty="0" smtClean="0"/>
              <a:t>                                                           www.scottpractice.com</a:t>
            </a:r>
            <a:endParaRPr lang="en-US" sz="1800" dirty="0"/>
          </a:p>
        </p:txBody>
      </p:sp>
      <p:pic>
        <p:nvPicPr>
          <p:cNvPr id="6" name="Picture 5"/>
          <p:cNvPicPr>
            <a:picLocks noChangeAspect="1"/>
          </p:cNvPicPr>
          <p:nvPr/>
        </p:nvPicPr>
        <p:blipFill>
          <a:blip r:embed="rId5">
            <a:grayscl/>
            <a:extLst>
              <a:ext uri="{BEBA8EAE-BF5A-486C-A8C5-ECC9F3942E4B}">
                <a14:imgProps xmlns:a14="http://schemas.microsoft.com/office/drawing/2010/main">
                  <a14:imgLayer r:embed="rId6">
                    <a14:imgEffect>
                      <a14:backgroundRemoval t="5841" b="91858" l="2996" r="96576"/>
                    </a14:imgEffect>
                  </a14:imgLayer>
                </a14:imgProps>
              </a:ext>
              <a:ext uri="{28A0092B-C50C-407E-A947-70E740481C1C}">
                <a14:useLocalDpi xmlns:a14="http://schemas.microsoft.com/office/drawing/2010/main" val="0"/>
              </a:ext>
            </a:extLst>
          </a:blip>
          <a:stretch>
            <a:fillRect/>
          </a:stretch>
        </p:blipFill>
        <p:spPr>
          <a:xfrm>
            <a:off x="1219200" y="1066305"/>
            <a:ext cx="6248399" cy="3657600"/>
          </a:xfrm>
          <a:prstGeom prst="rect">
            <a:avLst/>
          </a:prstGeom>
        </p:spPr>
      </p:pic>
      <p:sp>
        <p:nvSpPr>
          <p:cNvPr id="2" name="Title 1"/>
          <p:cNvSpPr>
            <a:spLocks noGrp="1"/>
          </p:cNvSpPr>
          <p:nvPr>
            <p:ph type="title"/>
          </p:nvPr>
        </p:nvSpPr>
        <p:spPr>
          <a:xfrm>
            <a:off x="914400" y="133350"/>
            <a:ext cx="6477000" cy="914400"/>
          </a:xfrm>
        </p:spPr>
        <p:txBody>
          <a:bodyPr/>
          <a:lstStyle/>
          <a:p>
            <a:r>
              <a:rPr lang="en-US" dirty="0" smtClean="0"/>
              <a:t>Why Due Diligence?</a:t>
            </a:r>
            <a:endParaRPr lang="en-US" dirty="0"/>
          </a:p>
        </p:txBody>
      </p:sp>
      <p:pic>
        <p:nvPicPr>
          <p:cNvPr id="7" name="Capture 2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656114" y="1300843"/>
            <a:ext cx="3429000" cy="32004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3200" y="4610375"/>
            <a:ext cx="2585110" cy="379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7"/>
                                        </p:tgtEl>
                                      </p:cBhvr>
                                    </p:cmd>
                                  </p:childTnLst>
                                </p:cTn>
                              </p:par>
                            </p:childTnLst>
                          </p:cTn>
                        </p:par>
                      </p:childTnLst>
                    </p:cTn>
                  </p:par>
                </p:childTnLst>
              </p:cTn>
              <p:nextCondLst>
                <p:cond evt="onClick" delay="0">
                  <p:tgtEl>
                    <p:spTgt spid="7"/>
                  </p:tgtEl>
                </p:cond>
              </p:nextCondLst>
            </p:seq>
            <p:video>
              <p:cMediaNode vol="80000">
                <p:cTn id="15" fill="hold" display="0">
                  <p:stCondLst>
                    <p:cond delay="indefinite"/>
                  </p:stCondLst>
                </p:cTn>
                <p:tgtEl>
                  <p:spTgt spid="7"/>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609600" y="1422202"/>
            <a:ext cx="4953000" cy="1107996"/>
          </a:xfrm>
          <a:prstGeom prst="rect">
            <a:avLst/>
          </a:prstGeom>
          <a:noFill/>
        </p:spPr>
        <p:txBody>
          <a:bodyPr wrap="square" rtlCol="0">
            <a:spAutoFit/>
          </a:bodyPr>
          <a:lstStyle/>
          <a:p>
            <a:r>
              <a:rPr lang="en-US" dirty="0" smtClean="0">
                <a:solidFill>
                  <a:schemeClr val="bg2"/>
                </a:solidFill>
              </a:rPr>
              <a:t>  </a:t>
            </a:r>
            <a:r>
              <a:rPr lang="en-US" sz="2400" dirty="0" smtClean="0">
                <a:solidFill>
                  <a:schemeClr val="accent1"/>
                </a:solidFill>
              </a:rPr>
              <a:t>Due Diligence</a:t>
            </a:r>
          </a:p>
          <a:p>
            <a:r>
              <a:rPr lang="en-US" sz="2400" dirty="0" smtClean="0">
                <a:solidFill>
                  <a:schemeClr val="accent1"/>
                </a:solidFill>
              </a:rPr>
              <a:t>Investigate Red Flags </a:t>
            </a:r>
          </a:p>
          <a:p>
            <a:pPr marL="285750" indent="-285750">
              <a:buFont typeface="Arial" panose="020B0604020202020204" pitchFamily="34" charset="0"/>
              <a:buChar char="•"/>
            </a:pPr>
            <a:endParaRPr lang="en-US" dirty="0">
              <a:solidFill>
                <a:schemeClr val="bg2"/>
              </a:solidFill>
            </a:endParaRPr>
          </a:p>
        </p:txBody>
      </p:sp>
      <p:sp>
        <p:nvSpPr>
          <p:cNvPr id="5" name="TextBox 4"/>
          <p:cNvSpPr txBox="1"/>
          <p:nvPr/>
        </p:nvSpPr>
        <p:spPr>
          <a:xfrm>
            <a:off x="304800" y="2521903"/>
            <a:ext cx="8305800" cy="1600438"/>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solidFill>
                  <a:schemeClr val="bg1"/>
                </a:solidFill>
              </a:rPr>
              <a:t>High turnover on board of directors or officers.  </a:t>
            </a:r>
            <a:r>
              <a:rPr lang="en-US" sz="1600" dirty="0" smtClean="0">
                <a:solidFill>
                  <a:srgbClr val="FF0000"/>
                </a:solidFill>
              </a:rPr>
              <a:t>This </a:t>
            </a:r>
            <a:r>
              <a:rPr lang="en-US" sz="1600" dirty="0">
                <a:solidFill>
                  <a:srgbClr val="FF0000"/>
                </a:solidFill>
              </a:rPr>
              <a:t>often is a sign of internal instability.  </a:t>
            </a:r>
          </a:p>
          <a:p>
            <a:pPr marL="285750" lvl="0" indent="-285750">
              <a:buFont typeface="Arial" panose="020B0604020202020204" pitchFamily="34" charset="0"/>
              <a:buChar char="•"/>
            </a:pPr>
            <a:r>
              <a:rPr lang="en-US" sz="1600" dirty="0">
                <a:solidFill>
                  <a:schemeClr val="bg1"/>
                </a:solidFill>
              </a:rPr>
              <a:t>Reluctance to provide references or information about self. </a:t>
            </a:r>
            <a:r>
              <a:rPr lang="en-US" sz="1600" dirty="0">
                <a:solidFill>
                  <a:srgbClr val="FF0000"/>
                </a:solidFill>
              </a:rPr>
              <a:t>This is a strong sign that there is something in their past that they do not want discovered.</a:t>
            </a:r>
            <a:r>
              <a:rPr lang="en-US" sz="1600" dirty="0">
                <a:solidFill>
                  <a:schemeClr val="bg1"/>
                </a:solidFill>
              </a:rPr>
              <a:t> </a:t>
            </a:r>
          </a:p>
          <a:p>
            <a:pPr marL="285750" lvl="0" indent="-285750">
              <a:buFont typeface="Arial" panose="020B0604020202020204" pitchFamily="34" charset="0"/>
              <a:buChar char="•"/>
            </a:pPr>
            <a:r>
              <a:rPr lang="en-US" sz="1600" dirty="0" smtClean="0">
                <a:solidFill>
                  <a:schemeClr val="bg1"/>
                </a:solidFill>
              </a:rPr>
              <a:t>Prior </a:t>
            </a:r>
            <a:r>
              <a:rPr lang="en-US" sz="1600" dirty="0">
                <a:solidFill>
                  <a:schemeClr val="bg1"/>
                </a:solidFill>
              </a:rPr>
              <a:t>failed </a:t>
            </a:r>
            <a:r>
              <a:rPr lang="en-US" sz="1600" dirty="0" smtClean="0">
                <a:solidFill>
                  <a:schemeClr val="bg1"/>
                </a:solidFill>
              </a:rPr>
              <a:t>business/nonprofits. </a:t>
            </a:r>
            <a:r>
              <a:rPr lang="en-US" sz="1600" dirty="0" smtClean="0">
                <a:solidFill>
                  <a:srgbClr val="FF0000"/>
                </a:solidFill>
              </a:rPr>
              <a:t>This</a:t>
            </a:r>
            <a:r>
              <a:rPr lang="en-US" sz="1600" dirty="0" smtClean="0">
                <a:solidFill>
                  <a:schemeClr val="bg1"/>
                </a:solidFill>
              </a:rPr>
              <a:t> </a:t>
            </a:r>
            <a:r>
              <a:rPr lang="en-US" sz="1600" dirty="0" smtClean="0">
                <a:solidFill>
                  <a:srgbClr val="FF0000"/>
                </a:solidFill>
              </a:rPr>
              <a:t>may be an indication of poor management decision-making  </a:t>
            </a:r>
            <a:endParaRPr lang="en-US" sz="1600" dirty="0">
              <a:solidFill>
                <a:srgbClr val="FF0000"/>
              </a:solidFill>
            </a:endParaRPr>
          </a:p>
          <a:p>
            <a:endParaRPr lang="en-US" dirty="0"/>
          </a:p>
        </p:txBody>
      </p:sp>
      <p:pic>
        <p:nvPicPr>
          <p:cNvPr id="1026" name="Picture 2" descr="C:\Users\Debra2011\AppData\Local\Microsoft\Windows\Temporary Internet Files\Content.IE5\S5AYK10F\MC9004339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22202"/>
            <a:ext cx="10096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ebra2011\AppData\Local\Microsoft\Windows\Temporary Internet Files\Content.IE5\S5AYK10F\MC9004339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802" y="1422202"/>
            <a:ext cx="10096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3391452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588818" y="1352550"/>
            <a:ext cx="4953000" cy="738664"/>
          </a:xfrm>
          <a:prstGeom prst="rect">
            <a:avLst/>
          </a:prstGeom>
          <a:noFill/>
        </p:spPr>
        <p:txBody>
          <a:bodyPr wrap="square" rtlCol="0">
            <a:spAutoFit/>
          </a:bodyPr>
          <a:lstStyle/>
          <a:p>
            <a:r>
              <a:rPr lang="en-US" sz="2400" dirty="0" smtClean="0">
                <a:solidFill>
                  <a:schemeClr val="accent1"/>
                </a:solidFill>
              </a:rPr>
              <a:t>Engagement Agreements </a:t>
            </a:r>
          </a:p>
          <a:p>
            <a:pPr marL="285750" indent="-285750">
              <a:buFont typeface="Arial" panose="020B0604020202020204" pitchFamily="34" charset="0"/>
              <a:buChar char="•"/>
            </a:pPr>
            <a:endParaRPr lang="en-US" dirty="0">
              <a:solidFill>
                <a:schemeClr val="bg2"/>
              </a:solidFill>
            </a:endParaRPr>
          </a:p>
        </p:txBody>
      </p:sp>
      <p:sp>
        <p:nvSpPr>
          <p:cNvPr id="3" name="Rectangle 2"/>
          <p:cNvSpPr/>
          <p:nvPr/>
        </p:nvSpPr>
        <p:spPr>
          <a:xfrm>
            <a:off x="457200" y="1791534"/>
            <a:ext cx="8305800" cy="2585323"/>
          </a:xfrm>
          <a:prstGeom prst="rect">
            <a:avLst/>
          </a:prstGeom>
        </p:spPr>
        <p:txBody>
          <a:bodyPr wrap="square">
            <a:spAutoFit/>
          </a:bodyPr>
          <a:lstStyle/>
          <a:p>
            <a:r>
              <a:rPr lang="en-US" sz="1600" dirty="0">
                <a:solidFill>
                  <a:schemeClr val="bg2"/>
                </a:solidFill>
              </a:rPr>
              <a:t>A well-drafted contract is the bedrock of any business transaction. </a:t>
            </a:r>
            <a:r>
              <a:rPr lang="en-US" sz="1600" dirty="0" smtClean="0">
                <a:solidFill>
                  <a:schemeClr val="bg2"/>
                </a:solidFill>
              </a:rPr>
              <a:t>A </a:t>
            </a:r>
            <a:r>
              <a:rPr lang="en-US" sz="1600" dirty="0">
                <a:solidFill>
                  <a:schemeClr val="bg2"/>
                </a:solidFill>
              </a:rPr>
              <a:t>fundamental aspect of </a:t>
            </a:r>
            <a:r>
              <a:rPr lang="en-US" sz="1600" dirty="0" smtClean="0">
                <a:solidFill>
                  <a:schemeClr val="bg2"/>
                </a:solidFill>
              </a:rPr>
              <a:t>controlling nonpayment risk is a clearly communicated agreement.   </a:t>
            </a:r>
          </a:p>
          <a:p>
            <a:endParaRPr lang="en-US" sz="1600" dirty="0">
              <a:solidFill>
                <a:schemeClr val="bg2"/>
              </a:solidFill>
            </a:endParaRPr>
          </a:p>
          <a:p>
            <a:r>
              <a:rPr lang="en-US" sz="1600" dirty="0" smtClean="0">
                <a:solidFill>
                  <a:schemeClr val="bg2"/>
                </a:solidFill>
              </a:rPr>
              <a:t>Engagement </a:t>
            </a:r>
            <a:r>
              <a:rPr lang="en-US" sz="1600" dirty="0">
                <a:solidFill>
                  <a:schemeClr val="bg2"/>
                </a:solidFill>
              </a:rPr>
              <a:t>A</a:t>
            </a:r>
            <a:r>
              <a:rPr lang="en-US" sz="1600" dirty="0" smtClean="0">
                <a:solidFill>
                  <a:schemeClr val="bg2"/>
                </a:solidFill>
              </a:rPr>
              <a:t>greement </a:t>
            </a:r>
            <a:r>
              <a:rPr lang="en-US" sz="1600" dirty="0">
                <a:solidFill>
                  <a:schemeClr val="bg2"/>
                </a:solidFill>
              </a:rPr>
              <a:t>Should Address the </a:t>
            </a:r>
            <a:r>
              <a:rPr lang="en-US" sz="1600" dirty="0" smtClean="0">
                <a:solidFill>
                  <a:schemeClr val="bg2"/>
                </a:solidFill>
              </a:rPr>
              <a:t>Following: </a:t>
            </a:r>
            <a:endParaRPr lang="en-US" sz="1600" dirty="0">
              <a:solidFill>
                <a:schemeClr val="bg2"/>
              </a:solidFill>
            </a:endParaRPr>
          </a:p>
          <a:p>
            <a:pPr marL="1200150" lvl="2" indent="-285750">
              <a:buFont typeface="Arial" panose="020B0604020202020204" pitchFamily="34" charset="0"/>
              <a:buChar char="•"/>
            </a:pPr>
            <a:r>
              <a:rPr lang="en-US" sz="1400" dirty="0">
                <a:solidFill>
                  <a:schemeClr val="accent2"/>
                </a:solidFill>
              </a:rPr>
              <a:t>Parties to the Agreement  </a:t>
            </a:r>
          </a:p>
          <a:p>
            <a:pPr marL="1200150" lvl="2" indent="-285750">
              <a:buFont typeface="Arial" panose="020B0604020202020204" pitchFamily="34" charset="0"/>
              <a:buChar char="•"/>
            </a:pPr>
            <a:r>
              <a:rPr lang="en-US" sz="1400" dirty="0">
                <a:solidFill>
                  <a:schemeClr val="accent2"/>
                </a:solidFill>
              </a:rPr>
              <a:t>Description of Services </a:t>
            </a:r>
          </a:p>
          <a:p>
            <a:pPr marL="1200150" lvl="2" indent="-285750">
              <a:buFont typeface="Arial" panose="020B0604020202020204" pitchFamily="34" charset="0"/>
              <a:buChar char="•"/>
            </a:pPr>
            <a:r>
              <a:rPr lang="en-US" sz="1400" dirty="0" smtClean="0">
                <a:solidFill>
                  <a:schemeClr val="accent2"/>
                </a:solidFill>
              </a:rPr>
              <a:t>Service Period</a:t>
            </a:r>
            <a:endParaRPr lang="en-US" sz="1400" dirty="0">
              <a:solidFill>
                <a:schemeClr val="accent2"/>
              </a:solidFill>
            </a:endParaRPr>
          </a:p>
          <a:p>
            <a:pPr marL="1200150" lvl="2" indent="-285750">
              <a:buFont typeface="Arial" panose="020B0604020202020204" pitchFamily="34" charset="0"/>
              <a:buChar char="•"/>
            </a:pPr>
            <a:r>
              <a:rPr lang="en-US" sz="1400" dirty="0">
                <a:solidFill>
                  <a:schemeClr val="accent2"/>
                </a:solidFill>
              </a:rPr>
              <a:t>Scope and Conditions of Representation </a:t>
            </a:r>
          </a:p>
          <a:p>
            <a:pPr marL="1200150" lvl="2" indent="-285750">
              <a:buFont typeface="Arial" panose="020B0604020202020204" pitchFamily="34" charset="0"/>
              <a:buChar char="•"/>
            </a:pPr>
            <a:r>
              <a:rPr lang="en-US" sz="1400" dirty="0" smtClean="0">
                <a:solidFill>
                  <a:schemeClr val="accent2"/>
                </a:solidFill>
              </a:rPr>
              <a:t>Representations </a:t>
            </a:r>
            <a:r>
              <a:rPr lang="en-US" sz="1400" dirty="0">
                <a:solidFill>
                  <a:schemeClr val="accent2"/>
                </a:solidFill>
              </a:rPr>
              <a:t>and </a:t>
            </a:r>
            <a:r>
              <a:rPr lang="en-US" sz="1400" dirty="0" smtClean="0">
                <a:solidFill>
                  <a:schemeClr val="accent2"/>
                </a:solidFill>
              </a:rPr>
              <a:t>Warranties</a:t>
            </a:r>
          </a:p>
          <a:p>
            <a:pPr marL="1200150" lvl="2" indent="-285750">
              <a:buFont typeface="Arial" panose="020B0604020202020204" pitchFamily="34" charset="0"/>
              <a:buChar char="•"/>
            </a:pPr>
            <a:r>
              <a:rPr lang="en-US" sz="1400" dirty="0" smtClean="0">
                <a:solidFill>
                  <a:schemeClr val="accent2"/>
                </a:solidFill>
              </a:rPr>
              <a:t>Fees and Expenses </a:t>
            </a:r>
          </a:p>
          <a:p>
            <a:pPr marL="1200150" lvl="2" indent="-285750">
              <a:buFont typeface="Arial" panose="020B0604020202020204" pitchFamily="34" charset="0"/>
              <a:buChar char="•"/>
            </a:pPr>
            <a:r>
              <a:rPr lang="en-US" sz="1400" dirty="0" smtClean="0">
                <a:solidFill>
                  <a:schemeClr val="accent2"/>
                </a:solidFill>
              </a:rPr>
              <a:t>Retainer Requirements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175054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300" fill="hold">
                                          <p:stCondLst>
                                            <p:cond delay="0"/>
                                          </p:stCondLst>
                                        </p:cTn>
                                        <p:tgtEl>
                                          <p:spTgt spid="3">
                                            <p:txEl>
                                              <p:pRg st="9" end="9"/>
                                            </p:txEl>
                                          </p:spTgt>
                                        </p:tgtEl>
                                        <p:attrNameLst>
                                          <p:attrName>r</p:attrName>
                                        </p:attrNameLst>
                                      </p:cBhvr>
                                    </p:animRot>
                                    <p:animRot by="-240000">
                                      <p:cBhvr>
                                        <p:cTn id="34" dur="600" fill="hold">
                                          <p:stCondLst>
                                            <p:cond delay="600"/>
                                          </p:stCondLst>
                                        </p:cTn>
                                        <p:tgtEl>
                                          <p:spTgt spid="3">
                                            <p:txEl>
                                              <p:pRg st="9" end="9"/>
                                            </p:txEl>
                                          </p:spTgt>
                                        </p:tgtEl>
                                        <p:attrNameLst>
                                          <p:attrName>r</p:attrName>
                                        </p:attrNameLst>
                                      </p:cBhvr>
                                    </p:animRot>
                                    <p:animRot by="240000">
                                      <p:cBhvr>
                                        <p:cTn id="35" dur="600" fill="hold">
                                          <p:stCondLst>
                                            <p:cond delay="1200"/>
                                          </p:stCondLst>
                                        </p:cTn>
                                        <p:tgtEl>
                                          <p:spTgt spid="3">
                                            <p:txEl>
                                              <p:pRg st="9" end="9"/>
                                            </p:txEl>
                                          </p:spTgt>
                                        </p:tgtEl>
                                        <p:attrNameLst>
                                          <p:attrName>r</p:attrName>
                                        </p:attrNameLst>
                                      </p:cBhvr>
                                    </p:animRot>
                                    <p:animRot by="-240000">
                                      <p:cBhvr>
                                        <p:cTn id="36" dur="600" fill="hold">
                                          <p:stCondLst>
                                            <p:cond delay="1800"/>
                                          </p:stCondLst>
                                        </p:cTn>
                                        <p:tgtEl>
                                          <p:spTgt spid="3">
                                            <p:txEl>
                                              <p:pRg st="9" end="9"/>
                                            </p:txEl>
                                          </p:spTgt>
                                        </p:tgtEl>
                                        <p:attrNameLst>
                                          <p:attrName>r</p:attrName>
                                        </p:attrNameLst>
                                      </p:cBhvr>
                                    </p:animRot>
                                    <p:animRot by="120000">
                                      <p:cBhvr>
                                        <p:cTn id="37" dur="600" fill="hold">
                                          <p:stCondLst>
                                            <p:cond delay="2400"/>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588818" y="1352550"/>
            <a:ext cx="4953000" cy="738664"/>
          </a:xfrm>
          <a:prstGeom prst="rect">
            <a:avLst/>
          </a:prstGeom>
          <a:noFill/>
        </p:spPr>
        <p:txBody>
          <a:bodyPr wrap="square" rtlCol="0">
            <a:spAutoFit/>
          </a:bodyPr>
          <a:lstStyle/>
          <a:p>
            <a:r>
              <a:rPr lang="en-US" sz="2400" dirty="0" smtClean="0">
                <a:solidFill>
                  <a:schemeClr val="accent1"/>
                </a:solidFill>
              </a:rPr>
              <a:t>Engagement Agreements </a:t>
            </a:r>
          </a:p>
          <a:p>
            <a:pPr marL="285750" indent="-285750">
              <a:buFont typeface="Arial" panose="020B0604020202020204" pitchFamily="34" charset="0"/>
              <a:buChar char="•"/>
            </a:pPr>
            <a:endParaRPr lang="en-US" dirty="0">
              <a:solidFill>
                <a:schemeClr val="bg2"/>
              </a:solidFill>
            </a:endParaRPr>
          </a:p>
        </p:txBody>
      </p:sp>
      <p:sp>
        <p:nvSpPr>
          <p:cNvPr id="3" name="Rectangle 2"/>
          <p:cNvSpPr/>
          <p:nvPr/>
        </p:nvSpPr>
        <p:spPr>
          <a:xfrm>
            <a:off x="304800" y="1962150"/>
            <a:ext cx="8305800" cy="2031325"/>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accent1"/>
                </a:solidFill>
              </a:rPr>
              <a:t>Retainer Fee – Do not be afraid to request some form of payment in advance of services to minimize the risk of nonpayment. </a:t>
            </a:r>
            <a:endParaRPr lang="en-US" sz="1400" dirty="0" smtClean="0">
              <a:solidFill>
                <a:schemeClr val="accent1"/>
              </a:solidFill>
            </a:endParaRPr>
          </a:p>
          <a:p>
            <a:pPr marL="285750" indent="-285750">
              <a:buFont typeface="Arial" panose="020B0604020202020204" pitchFamily="34" charset="0"/>
              <a:buChar char="•"/>
            </a:pPr>
            <a:endParaRPr lang="en-US" sz="1400" dirty="0">
              <a:solidFill>
                <a:schemeClr val="accent1"/>
              </a:solidFill>
            </a:endParaRPr>
          </a:p>
          <a:p>
            <a:pPr marL="285750" indent="-285750">
              <a:buFont typeface="Arial" panose="020B0604020202020204" pitchFamily="34" charset="0"/>
              <a:buChar char="•"/>
            </a:pPr>
            <a:r>
              <a:rPr lang="en-US" sz="1400" dirty="0" smtClean="0">
                <a:solidFill>
                  <a:schemeClr val="accent1"/>
                </a:solidFill>
              </a:rPr>
              <a:t> </a:t>
            </a:r>
            <a:r>
              <a:rPr lang="en-US" sz="1400" dirty="0">
                <a:solidFill>
                  <a:schemeClr val="accent1"/>
                </a:solidFill>
              </a:rPr>
              <a:t>If you are insecure about requesting a retainer because you believe you will not receive the business, you are also accepting working for free if the client fails to pay.  </a:t>
            </a:r>
            <a:endParaRPr lang="en-US" sz="1400" dirty="0" smtClean="0">
              <a:solidFill>
                <a:schemeClr val="accent1"/>
              </a:solidFill>
            </a:endParaRPr>
          </a:p>
          <a:p>
            <a:pPr marL="285750" indent="-285750">
              <a:buFont typeface="Arial" panose="020B0604020202020204" pitchFamily="34" charset="0"/>
              <a:buChar char="•"/>
            </a:pPr>
            <a:endParaRPr lang="en-US" sz="1400" dirty="0">
              <a:solidFill>
                <a:schemeClr val="accent1"/>
              </a:solidFill>
            </a:endParaRPr>
          </a:p>
          <a:p>
            <a:pPr marL="285750" indent="-285750">
              <a:buFont typeface="Arial" panose="020B0604020202020204" pitchFamily="34" charset="0"/>
              <a:buChar char="•"/>
            </a:pPr>
            <a:r>
              <a:rPr lang="en-US" sz="1400" dirty="0" smtClean="0">
                <a:solidFill>
                  <a:schemeClr val="accent1"/>
                </a:solidFill>
              </a:rPr>
              <a:t>There </a:t>
            </a:r>
            <a:r>
              <a:rPr lang="en-US" sz="1400" dirty="0">
                <a:solidFill>
                  <a:schemeClr val="accent1"/>
                </a:solidFill>
              </a:rPr>
              <a:t>are people who will contact you because they need the service with no real ability to pay.  If they do not receive the outcomes desired, then some clients will not pay.  </a:t>
            </a:r>
          </a:p>
          <a:p>
            <a:endParaRPr lang="en-US" sz="1400" dirty="0" smtClean="0">
              <a:solidFill>
                <a:schemeClr val="accent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3074642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588818" y="1352550"/>
            <a:ext cx="4953000" cy="738664"/>
          </a:xfrm>
          <a:prstGeom prst="rect">
            <a:avLst/>
          </a:prstGeom>
          <a:noFill/>
        </p:spPr>
        <p:txBody>
          <a:bodyPr wrap="square" rtlCol="0">
            <a:spAutoFit/>
          </a:bodyPr>
          <a:lstStyle/>
          <a:p>
            <a:r>
              <a:rPr lang="en-US" sz="2400" dirty="0" smtClean="0">
                <a:solidFill>
                  <a:schemeClr val="accent1"/>
                </a:solidFill>
              </a:rPr>
              <a:t>Engagement Agreements </a:t>
            </a:r>
          </a:p>
          <a:p>
            <a:pPr marL="285750" indent="-285750">
              <a:buFont typeface="Arial" panose="020B0604020202020204" pitchFamily="34" charset="0"/>
              <a:buChar char="•"/>
            </a:pPr>
            <a:endParaRPr lang="en-US" dirty="0">
              <a:solidFill>
                <a:schemeClr val="bg2"/>
              </a:solidFill>
            </a:endParaRPr>
          </a:p>
        </p:txBody>
      </p:sp>
      <p:sp>
        <p:nvSpPr>
          <p:cNvPr id="3" name="Rectangle 2"/>
          <p:cNvSpPr/>
          <p:nvPr/>
        </p:nvSpPr>
        <p:spPr>
          <a:xfrm>
            <a:off x="304800" y="1962150"/>
            <a:ext cx="8305800" cy="2677656"/>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accent1"/>
                </a:solidFill>
              </a:rPr>
              <a:t>A retainer is a </a:t>
            </a:r>
            <a:r>
              <a:rPr lang="en-US" sz="1400" dirty="0" smtClean="0">
                <a:solidFill>
                  <a:schemeClr val="accent1"/>
                </a:solidFill>
              </a:rPr>
              <a:t>deposit made in good faith.  </a:t>
            </a:r>
          </a:p>
          <a:p>
            <a:endParaRPr lang="en-US" sz="1400" dirty="0" smtClean="0">
              <a:solidFill>
                <a:schemeClr val="accent1"/>
              </a:solidFill>
            </a:endParaRPr>
          </a:p>
          <a:p>
            <a:pPr marL="285750" indent="-285750">
              <a:buFont typeface="Arial" panose="020B0604020202020204" pitchFamily="34" charset="0"/>
              <a:buChar char="•"/>
            </a:pPr>
            <a:r>
              <a:rPr lang="en-US" sz="1400" dirty="0" smtClean="0">
                <a:solidFill>
                  <a:schemeClr val="accent1"/>
                </a:solidFill>
              </a:rPr>
              <a:t>If </a:t>
            </a:r>
            <a:r>
              <a:rPr lang="en-US" sz="1400" dirty="0">
                <a:solidFill>
                  <a:schemeClr val="accent1"/>
                </a:solidFill>
              </a:rPr>
              <a:t>a person refuses to pay a retainer, this immediately draws a red flag.  </a:t>
            </a:r>
            <a:endParaRPr lang="en-US" sz="1400" dirty="0" smtClean="0">
              <a:solidFill>
                <a:schemeClr val="accent1"/>
              </a:solidFill>
            </a:endParaRPr>
          </a:p>
          <a:p>
            <a:r>
              <a:rPr lang="en-US" sz="1400" dirty="0">
                <a:solidFill>
                  <a:schemeClr val="accent1"/>
                </a:solidFill>
              </a:rPr>
              <a:t>	</a:t>
            </a:r>
            <a:endParaRPr lang="en-US" sz="1400" dirty="0" smtClean="0">
              <a:solidFill>
                <a:schemeClr val="accent1"/>
              </a:solidFill>
            </a:endParaRPr>
          </a:p>
          <a:p>
            <a:pPr marL="285750" indent="-285750">
              <a:buFont typeface="Wingdings" panose="05000000000000000000" pitchFamily="2" charset="2"/>
              <a:buChar char="Ø"/>
            </a:pPr>
            <a:r>
              <a:rPr lang="en-US" sz="1400" dirty="0">
                <a:solidFill>
                  <a:schemeClr val="accent1"/>
                </a:solidFill>
              </a:rPr>
              <a:t>	</a:t>
            </a:r>
            <a:r>
              <a:rPr lang="en-US" sz="1400" dirty="0" smtClean="0">
                <a:solidFill>
                  <a:schemeClr val="accent1"/>
                </a:solidFill>
              </a:rPr>
              <a:t>Either </a:t>
            </a:r>
            <a:r>
              <a:rPr lang="en-US" sz="1400" dirty="0">
                <a:solidFill>
                  <a:schemeClr val="accent1"/>
                </a:solidFill>
              </a:rPr>
              <a:t>the person lacks the ability to pay </a:t>
            </a:r>
            <a:r>
              <a:rPr lang="en-US" sz="1400" dirty="0" smtClean="0">
                <a:solidFill>
                  <a:schemeClr val="accent1"/>
                </a:solidFill>
              </a:rPr>
              <a:t>or</a:t>
            </a:r>
          </a:p>
          <a:p>
            <a:pPr marL="285750" indent="-285750">
              <a:buFont typeface="Wingdings" panose="05000000000000000000" pitchFamily="2" charset="2"/>
              <a:buChar char="Ø"/>
            </a:pPr>
            <a:r>
              <a:rPr lang="en-US" sz="1400" dirty="0">
                <a:solidFill>
                  <a:schemeClr val="accent1"/>
                </a:solidFill>
              </a:rPr>
              <a:t>	</a:t>
            </a:r>
            <a:r>
              <a:rPr lang="en-US" sz="1400" dirty="0" smtClean="0">
                <a:solidFill>
                  <a:schemeClr val="accent1"/>
                </a:solidFill>
              </a:rPr>
              <a:t>Wants </a:t>
            </a:r>
            <a:r>
              <a:rPr lang="en-US" sz="1400" dirty="0">
                <a:solidFill>
                  <a:schemeClr val="accent1"/>
                </a:solidFill>
              </a:rPr>
              <a:t>the ability to scheme and nickel and dime you after you have completed the </a:t>
            </a:r>
            <a:r>
              <a:rPr lang="en-US" sz="1400" dirty="0" smtClean="0">
                <a:solidFill>
                  <a:schemeClr val="accent1"/>
                </a:solidFill>
              </a:rPr>
              <a:t>work  </a:t>
            </a:r>
          </a:p>
          <a:p>
            <a:endParaRPr lang="en-US" sz="1400" dirty="0">
              <a:solidFill>
                <a:schemeClr val="accent1"/>
              </a:solidFill>
            </a:endParaRPr>
          </a:p>
          <a:p>
            <a:pPr marL="285750" indent="-285750">
              <a:buFont typeface="Arial" panose="020B0604020202020204" pitchFamily="34" charset="0"/>
              <a:buChar char="•"/>
            </a:pPr>
            <a:r>
              <a:rPr lang="en-US" sz="1400" dirty="0" smtClean="0">
                <a:solidFill>
                  <a:schemeClr val="accent1"/>
                </a:solidFill>
              </a:rPr>
              <a:t>Unless </a:t>
            </a:r>
            <a:r>
              <a:rPr lang="en-US" sz="1400" dirty="0">
                <a:solidFill>
                  <a:schemeClr val="accent1"/>
                </a:solidFill>
              </a:rPr>
              <a:t>the fee involved is so small that you perceive the impact of nonpayment insignificant- request a retainer fee from all clients.  </a:t>
            </a:r>
            <a:endParaRPr lang="en-US" sz="1400" dirty="0" smtClean="0">
              <a:solidFill>
                <a:schemeClr val="accent1"/>
              </a:solidFill>
            </a:endParaRPr>
          </a:p>
          <a:p>
            <a:endParaRPr lang="en-US" sz="1400" dirty="0">
              <a:solidFill>
                <a:schemeClr val="accent1"/>
              </a:solidFill>
            </a:endParaRPr>
          </a:p>
          <a:p>
            <a:pPr marL="285750" indent="-285750">
              <a:buFont typeface="Arial" panose="020B0604020202020204" pitchFamily="34" charset="0"/>
              <a:buChar char="•"/>
            </a:pPr>
            <a:r>
              <a:rPr lang="en-US" sz="1400" dirty="0" smtClean="0">
                <a:solidFill>
                  <a:schemeClr val="accent1"/>
                </a:solidFill>
              </a:rPr>
              <a:t>You </a:t>
            </a:r>
            <a:r>
              <a:rPr lang="en-US" sz="1400" dirty="0">
                <a:solidFill>
                  <a:schemeClr val="accent1"/>
                </a:solidFill>
              </a:rPr>
              <a:t>can vary the type of retainer obtained based upon the measured risk from your due diligence.  </a:t>
            </a:r>
          </a:p>
          <a:p>
            <a:endParaRPr lang="en-US" sz="1400" dirty="0" smtClean="0">
              <a:solidFill>
                <a:schemeClr val="accent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1181350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lstStyle/>
          <a:p>
            <a:r>
              <a:rPr lang="en-US" b="1" dirty="0" smtClean="0"/>
              <a:t>Risk Controls  </a:t>
            </a:r>
            <a:endParaRPr lang="en-US" b="1" dirty="0"/>
          </a:p>
        </p:txBody>
      </p:sp>
      <p:sp>
        <p:nvSpPr>
          <p:cNvPr id="12" name="TextBox 11"/>
          <p:cNvSpPr txBox="1"/>
          <p:nvPr/>
        </p:nvSpPr>
        <p:spPr>
          <a:xfrm>
            <a:off x="588818" y="1352550"/>
            <a:ext cx="4953000" cy="738664"/>
          </a:xfrm>
          <a:prstGeom prst="rect">
            <a:avLst/>
          </a:prstGeom>
          <a:noFill/>
        </p:spPr>
        <p:txBody>
          <a:bodyPr wrap="square" rtlCol="0">
            <a:spAutoFit/>
          </a:bodyPr>
          <a:lstStyle/>
          <a:p>
            <a:r>
              <a:rPr lang="en-US" sz="2400" dirty="0" smtClean="0">
                <a:solidFill>
                  <a:schemeClr val="accent1"/>
                </a:solidFill>
              </a:rPr>
              <a:t>Engagement Agreements </a:t>
            </a:r>
          </a:p>
          <a:p>
            <a:pPr marL="285750" indent="-285750">
              <a:buFont typeface="Arial" panose="020B0604020202020204" pitchFamily="34" charset="0"/>
              <a:buChar char="•"/>
            </a:pPr>
            <a:endParaRPr lang="en-US" dirty="0">
              <a:solidFill>
                <a:schemeClr val="bg2"/>
              </a:solidFill>
            </a:endParaRPr>
          </a:p>
        </p:txBody>
      </p:sp>
      <p:sp>
        <p:nvSpPr>
          <p:cNvPr id="3" name="Rectangle 2"/>
          <p:cNvSpPr/>
          <p:nvPr/>
        </p:nvSpPr>
        <p:spPr>
          <a:xfrm>
            <a:off x="304800" y="1962150"/>
            <a:ext cx="8305800" cy="2462213"/>
          </a:xfrm>
          <a:prstGeom prst="rect">
            <a:avLst/>
          </a:prstGeom>
        </p:spPr>
        <p:txBody>
          <a:bodyPr wrap="square">
            <a:spAutoFit/>
          </a:bodyPr>
          <a:lstStyle/>
          <a:p>
            <a:r>
              <a:rPr lang="en-US" sz="1400" u="sng" dirty="0">
                <a:solidFill>
                  <a:schemeClr val="accent1"/>
                </a:solidFill>
              </a:rPr>
              <a:t>Types of </a:t>
            </a:r>
            <a:r>
              <a:rPr lang="en-US" sz="1400" u="sng" dirty="0" smtClean="0">
                <a:solidFill>
                  <a:schemeClr val="accent1"/>
                </a:solidFill>
              </a:rPr>
              <a:t>Retainers:</a:t>
            </a:r>
          </a:p>
          <a:p>
            <a:endParaRPr lang="en-US" sz="1400" dirty="0">
              <a:solidFill>
                <a:schemeClr val="accent1"/>
              </a:solidFill>
            </a:endParaRPr>
          </a:p>
          <a:p>
            <a:pPr lvl="0"/>
            <a:r>
              <a:rPr lang="en-US" sz="1400" dirty="0">
                <a:solidFill>
                  <a:schemeClr val="bg2"/>
                </a:solidFill>
              </a:rPr>
              <a:t>Full Paymen</a:t>
            </a:r>
            <a:r>
              <a:rPr lang="en-US" sz="1400" dirty="0">
                <a:solidFill>
                  <a:schemeClr val="accent1"/>
                </a:solidFill>
              </a:rPr>
              <a:t>t   - </a:t>
            </a:r>
            <a:r>
              <a:rPr lang="en-US" sz="1400" dirty="0" smtClean="0">
                <a:solidFill>
                  <a:schemeClr val="accent1"/>
                </a:solidFill>
              </a:rPr>
              <a:t>    High </a:t>
            </a:r>
            <a:r>
              <a:rPr lang="en-US" sz="1400" dirty="0">
                <a:solidFill>
                  <a:schemeClr val="accent1"/>
                </a:solidFill>
              </a:rPr>
              <a:t>risk clients should pay in full in </a:t>
            </a:r>
            <a:r>
              <a:rPr lang="en-US" sz="1400" dirty="0" smtClean="0">
                <a:solidFill>
                  <a:schemeClr val="accent1"/>
                </a:solidFill>
              </a:rPr>
              <a:t>advance</a:t>
            </a:r>
          </a:p>
          <a:p>
            <a:pPr lvl="0"/>
            <a:endParaRPr lang="en-US" sz="1400" dirty="0">
              <a:solidFill>
                <a:schemeClr val="accent1"/>
              </a:solidFill>
            </a:endParaRPr>
          </a:p>
          <a:p>
            <a:pPr lvl="0"/>
            <a:r>
              <a:rPr lang="en-US" sz="1400" dirty="0">
                <a:solidFill>
                  <a:schemeClr val="bg2"/>
                </a:solidFill>
              </a:rPr>
              <a:t>Partial Payment</a:t>
            </a:r>
            <a:r>
              <a:rPr lang="en-US" sz="1400" dirty="0">
                <a:solidFill>
                  <a:schemeClr val="accent1"/>
                </a:solidFill>
              </a:rPr>
              <a:t> </a:t>
            </a:r>
            <a:r>
              <a:rPr lang="en-US" sz="1400" dirty="0" smtClean="0">
                <a:solidFill>
                  <a:schemeClr val="accent1"/>
                </a:solidFill>
              </a:rPr>
              <a:t>-    Part </a:t>
            </a:r>
            <a:r>
              <a:rPr lang="en-US" sz="1400" dirty="0">
                <a:solidFill>
                  <a:schemeClr val="accent1"/>
                </a:solidFill>
              </a:rPr>
              <a:t>of the fee in advance and the balance due upon completion. </a:t>
            </a:r>
            <a:endParaRPr lang="en-US" sz="1400" dirty="0" smtClean="0">
              <a:solidFill>
                <a:schemeClr val="accent1"/>
              </a:solidFill>
            </a:endParaRPr>
          </a:p>
          <a:p>
            <a:pPr lvl="0"/>
            <a:r>
              <a:rPr lang="en-US" sz="1400" dirty="0" smtClean="0">
                <a:solidFill>
                  <a:schemeClr val="accent1"/>
                </a:solidFill>
              </a:rPr>
              <a:t> </a:t>
            </a:r>
            <a:endParaRPr lang="en-US" sz="1400" dirty="0">
              <a:solidFill>
                <a:schemeClr val="accent1"/>
              </a:solidFill>
            </a:endParaRPr>
          </a:p>
          <a:p>
            <a:pPr lvl="0"/>
            <a:r>
              <a:rPr lang="en-US" sz="1400" dirty="0">
                <a:solidFill>
                  <a:schemeClr val="bg2"/>
                </a:solidFill>
              </a:rPr>
              <a:t>Replenishing</a:t>
            </a:r>
            <a:r>
              <a:rPr lang="en-US" sz="1400" dirty="0">
                <a:solidFill>
                  <a:schemeClr val="accent1"/>
                </a:solidFill>
              </a:rPr>
              <a:t>  - </a:t>
            </a:r>
            <a:r>
              <a:rPr lang="en-US" sz="1400" dirty="0" smtClean="0">
                <a:solidFill>
                  <a:schemeClr val="accent1"/>
                </a:solidFill>
              </a:rPr>
              <a:t>      The </a:t>
            </a:r>
            <a:r>
              <a:rPr lang="en-US" sz="1400" dirty="0">
                <a:solidFill>
                  <a:schemeClr val="accent1"/>
                </a:solidFill>
              </a:rPr>
              <a:t>client pays a retainer fee for your estimate of the fee for hours that will be billed for the next two month. At the end of the first month, you bill the client, and draw from the retainer in an the amount equal to 1</a:t>
            </a:r>
            <a:r>
              <a:rPr lang="en-US" sz="1400" baseline="30000" dirty="0">
                <a:solidFill>
                  <a:schemeClr val="accent1"/>
                </a:solidFill>
              </a:rPr>
              <a:t>st</a:t>
            </a:r>
            <a:r>
              <a:rPr lang="en-US" sz="1400" dirty="0">
                <a:solidFill>
                  <a:schemeClr val="accent1"/>
                </a:solidFill>
              </a:rPr>
              <a:t> month’s bill.  When the client pays, the payment is put back into the retainer account to replenish the retainer.  </a:t>
            </a:r>
          </a:p>
          <a:p>
            <a:endParaRPr lang="en-US" sz="1400" dirty="0" smtClean="0">
              <a:solidFill>
                <a:schemeClr val="accent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337774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normAutofit/>
          </a:bodyPr>
          <a:lstStyle/>
          <a:p>
            <a:r>
              <a:rPr lang="en-US" b="1" dirty="0" smtClean="0"/>
              <a:t>Risk Controls  </a:t>
            </a:r>
            <a:endParaRPr lang="en-US" b="1" dirty="0"/>
          </a:p>
        </p:txBody>
      </p:sp>
      <p:sp>
        <p:nvSpPr>
          <p:cNvPr id="12" name="TextBox 11"/>
          <p:cNvSpPr txBox="1"/>
          <p:nvPr/>
        </p:nvSpPr>
        <p:spPr>
          <a:xfrm>
            <a:off x="588818" y="1352550"/>
            <a:ext cx="4953000" cy="738664"/>
          </a:xfrm>
          <a:prstGeom prst="rect">
            <a:avLst/>
          </a:prstGeom>
          <a:noFill/>
        </p:spPr>
        <p:txBody>
          <a:bodyPr wrap="square" rtlCol="0">
            <a:spAutoFit/>
          </a:bodyPr>
          <a:lstStyle/>
          <a:p>
            <a:r>
              <a:rPr lang="en-US" sz="2400" dirty="0" smtClean="0">
                <a:solidFill>
                  <a:schemeClr val="accent1"/>
                </a:solidFill>
              </a:rPr>
              <a:t>Receivables </a:t>
            </a:r>
          </a:p>
          <a:p>
            <a:pPr marL="285750" indent="-285750">
              <a:buFont typeface="Arial" panose="020B0604020202020204" pitchFamily="34" charset="0"/>
              <a:buChar char="•"/>
            </a:pPr>
            <a:endParaRPr lang="en-US" dirty="0">
              <a:solidFill>
                <a:schemeClr val="bg2"/>
              </a:solidFill>
            </a:endParaRPr>
          </a:p>
        </p:txBody>
      </p:sp>
      <p:sp>
        <p:nvSpPr>
          <p:cNvPr id="3" name="Rectangle 2"/>
          <p:cNvSpPr/>
          <p:nvPr/>
        </p:nvSpPr>
        <p:spPr>
          <a:xfrm>
            <a:off x="304800" y="1962150"/>
            <a:ext cx="8610600" cy="1077218"/>
          </a:xfrm>
          <a:prstGeom prst="rect">
            <a:avLst/>
          </a:prstGeom>
        </p:spPr>
        <p:txBody>
          <a:bodyPr wrap="square">
            <a:spAutoFit/>
          </a:bodyPr>
          <a:lstStyle/>
          <a:p>
            <a:pPr marL="285750" lvl="0" indent="-285750">
              <a:buFont typeface="Arial" panose="020B0604020202020204" pitchFamily="34" charset="0"/>
              <a:buChar char="•"/>
            </a:pPr>
            <a:r>
              <a:rPr lang="en-US" sz="1600" dirty="0" smtClean="0">
                <a:solidFill>
                  <a:schemeClr val="bg2"/>
                </a:solidFill>
              </a:rPr>
              <a:t>Promptly send out invoices</a:t>
            </a:r>
          </a:p>
          <a:p>
            <a:pPr marL="285750" lvl="0" indent="-285750" fontAlgn="base">
              <a:buFont typeface="Arial" panose="020B0604020202020204" pitchFamily="34" charset="0"/>
              <a:buChar char="•"/>
            </a:pPr>
            <a:r>
              <a:rPr lang="en-US" sz="1600" dirty="0" smtClean="0">
                <a:solidFill>
                  <a:schemeClr val="bg2"/>
                </a:solidFill>
              </a:rPr>
              <a:t>Continuously remind clients regarding past due invoices</a:t>
            </a:r>
          </a:p>
          <a:p>
            <a:pPr marL="285750" lvl="0" indent="-285750" fontAlgn="base">
              <a:buFont typeface="Arial" panose="020B0604020202020204" pitchFamily="34" charset="0"/>
              <a:buChar char="•"/>
            </a:pPr>
            <a:r>
              <a:rPr lang="en-US" sz="1600" dirty="0" smtClean="0">
                <a:solidFill>
                  <a:schemeClr val="bg2"/>
                </a:solidFill>
              </a:rPr>
              <a:t>Have demand letters ready to send out when payment is overdue</a:t>
            </a:r>
          </a:p>
          <a:p>
            <a:pPr marL="285750" lvl="0" indent="-285750" fontAlgn="base">
              <a:buFont typeface="Arial" panose="020B0604020202020204" pitchFamily="34" charset="0"/>
              <a:buChar char="•"/>
            </a:pPr>
            <a:r>
              <a:rPr lang="en-US" sz="1600" dirty="0">
                <a:solidFill>
                  <a:schemeClr val="bg2"/>
                </a:solidFill>
              </a:rPr>
              <a:t>C</a:t>
            </a:r>
            <a:r>
              <a:rPr lang="en-US" sz="1600" dirty="0" smtClean="0">
                <a:solidFill>
                  <a:schemeClr val="bg2"/>
                </a:solidFill>
              </a:rPr>
              <a:t>ompromise invoices when necessary or develop a payment arrangement</a:t>
            </a:r>
            <a:endParaRPr lang="en-US" sz="1400" dirty="0" smtClean="0">
              <a:solidFill>
                <a:schemeClr val="accent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1474466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normAutofit fontScale="90000"/>
          </a:bodyPr>
          <a:lstStyle/>
          <a:p>
            <a:r>
              <a:rPr lang="en-US" b="1" dirty="0" smtClean="0"/>
              <a:t>Monitoring Controls  </a:t>
            </a:r>
            <a:endParaRPr lang="en-US" b="1" dirty="0"/>
          </a:p>
        </p:txBody>
      </p:sp>
      <p:sp>
        <p:nvSpPr>
          <p:cNvPr id="12" name="TextBox 11"/>
          <p:cNvSpPr txBox="1"/>
          <p:nvPr/>
        </p:nvSpPr>
        <p:spPr>
          <a:xfrm>
            <a:off x="588818" y="1352550"/>
            <a:ext cx="4953000" cy="738664"/>
          </a:xfrm>
          <a:prstGeom prst="rect">
            <a:avLst/>
          </a:prstGeom>
          <a:noFill/>
        </p:spPr>
        <p:txBody>
          <a:bodyPr wrap="square" rtlCol="0">
            <a:spAutoFit/>
          </a:bodyPr>
          <a:lstStyle/>
          <a:p>
            <a:r>
              <a:rPr lang="en-US" sz="2400" dirty="0" smtClean="0">
                <a:solidFill>
                  <a:schemeClr val="accent1"/>
                </a:solidFill>
              </a:rPr>
              <a:t>What Needs Improvement?  </a:t>
            </a:r>
          </a:p>
          <a:p>
            <a:pPr marL="285750" indent="-285750">
              <a:buFont typeface="Arial" panose="020B0604020202020204" pitchFamily="34" charset="0"/>
              <a:buChar char="•"/>
            </a:pPr>
            <a:endParaRPr lang="en-US" dirty="0">
              <a:solidFill>
                <a:schemeClr val="bg2"/>
              </a:solidFill>
            </a:endParaRPr>
          </a:p>
        </p:txBody>
      </p:sp>
      <p:sp>
        <p:nvSpPr>
          <p:cNvPr id="3" name="Rectangle 2"/>
          <p:cNvSpPr/>
          <p:nvPr/>
        </p:nvSpPr>
        <p:spPr>
          <a:xfrm>
            <a:off x="304800" y="1962150"/>
            <a:ext cx="8610600" cy="1046440"/>
          </a:xfrm>
          <a:prstGeom prst="rect">
            <a:avLst/>
          </a:prstGeom>
        </p:spPr>
        <p:txBody>
          <a:bodyPr wrap="square">
            <a:spAutoFit/>
          </a:bodyPr>
          <a:lstStyle/>
          <a:p>
            <a:pPr marL="285750" lvl="0" indent="-285750">
              <a:buFont typeface="Arial" panose="020B0604020202020204" pitchFamily="34" charset="0"/>
              <a:buChar char="•"/>
            </a:pPr>
            <a:r>
              <a:rPr lang="en-US" sz="1600" dirty="0" smtClean="0">
                <a:solidFill>
                  <a:schemeClr val="bg2"/>
                </a:solidFill>
              </a:rPr>
              <a:t>Review Effectiveness of the Controls</a:t>
            </a:r>
          </a:p>
          <a:p>
            <a:pPr marL="285750" lvl="0" indent="-285750">
              <a:buFont typeface="Arial" panose="020B0604020202020204" pitchFamily="34" charset="0"/>
              <a:buChar char="•"/>
            </a:pPr>
            <a:r>
              <a:rPr lang="en-US" sz="1600" dirty="0" smtClean="0">
                <a:solidFill>
                  <a:schemeClr val="bg2"/>
                </a:solidFill>
              </a:rPr>
              <a:t>See What Has Been Unacceptable Level of Risk and Adjust Controls Accordingly </a:t>
            </a:r>
          </a:p>
          <a:p>
            <a:pPr marL="285750" lvl="0" indent="-285750">
              <a:buFont typeface="Arial" panose="020B0604020202020204" pitchFamily="34" charset="0"/>
              <a:buChar char="•"/>
            </a:pPr>
            <a:r>
              <a:rPr lang="en-US" sz="1600" dirty="0" smtClean="0">
                <a:solidFill>
                  <a:schemeClr val="bg2"/>
                </a:solidFill>
              </a:rPr>
              <a:t>See Where Need to Implement Additional Controls to Maintain/Reach Acceptable Risks</a:t>
            </a:r>
            <a:r>
              <a:rPr lang="en-US" sz="1600" dirty="0">
                <a:solidFill>
                  <a:schemeClr val="bg2"/>
                </a:solidFill>
              </a:rPr>
              <a:t>  </a:t>
            </a:r>
          </a:p>
          <a:p>
            <a:endParaRPr lang="en-US" sz="1400" dirty="0" smtClean="0">
              <a:solidFill>
                <a:schemeClr val="accent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2295424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8" name="Title 1"/>
          <p:cNvSpPr>
            <a:spLocks noGrp="1"/>
          </p:cNvSpPr>
          <p:nvPr>
            <p:ph type="title"/>
          </p:nvPr>
        </p:nvSpPr>
        <p:spPr>
          <a:xfrm>
            <a:off x="533400" y="133350"/>
            <a:ext cx="6477000" cy="914400"/>
          </a:xfrm>
        </p:spPr>
        <p:txBody>
          <a:bodyPr>
            <a:normAutofit/>
          </a:bodyPr>
          <a:lstStyle/>
          <a:p>
            <a:r>
              <a:rPr lang="en-US" b="1" dirty="0" smtClean="0"/>
              <a:t>Questions?</a:t>
            </a:r>
            <a:endParaRPr lang="en-US" b="1" dirty="0"/>
          </a:p>
        </p:txBody>
      </p:sp>
      <p:sp>
        <p:nvSpPr>
          <p:cNvPr id="12" name="TextBox 11"/>
          <p:cNvSpPr txBox="1"/>
          <p:nvPr/>
        </p:nvSpPr>
        <p:spPr>
          <a:xfrm>
            <a:off x="588818" y="1352550"/>
            <a:ext cx="4953000" cy="738664"/>
          </a:xfrm>
          <a:prstGeom prst="rect">
            <a:avLst/>
          </a:prstGeom>
          <a:noFill/>
        </p:spPr>
        <p:txBody>
          <a:bodyPr wrap="square" rtlCol="0">
            <a:spAutoFit/>
          </a:bodyPr>
          <a:lstStyle/>
          <a:p>
            <a:r>
              <a:rPr lang="en-US" sz="2400" dirty="0" smtClean="0">
                <a:solidFill>
                  <a:schemeClr val="accent1"/>
                </a:solidFill>
              </a:rPr>
              <a:t>  </a:t>
            </a:r>
          </a:p>
          <a:p>
            <a:pPr marL="285750" indent="-285750">
              <a:buFont typeface="Arial" panose="020B0604020202020204" pitchFamily="34" charset="0"/>
              <a:buChar char="•"/>
            </a:pPr>
            <a:endParaRPr lang="en-US" dirty="0">
              <a:solidFill>
                <a:schemeClr val="bg2"/>
              </a:solidFill>
            </a:endParaRPr>
          </a:p>
        </p:txBody>
      </p:sp>
      <p:sp>
        <p:nvSpPr>
          <p:cNvPr id="3" name="Rectangle 2"/>
          <p:cNvSpPr/>
          <p:nvPr/>
        </p:nvSpPr>
        <p:spPr>
          <a:xfrm>
            <a:off x="304800" y="1962150"/>
            <a:ext cx="8610600" cy="553998"/>
          </a:xfrm>
          <a:prstGeom prst="rect">
            <a:avLst/>
          </a:prstGeom>
        </p:spPr>
        <p:txBody>
          <a:bodyPr wrap="square">
            <a:spAutoFit/>
          </a:bodyPr>
          <a:lstStyle/>
          <a:p>
            <a:pPr lvl="0"/>
            <a:r>
              <a:rPr lang="en-US" sz="1600" dirty="0">
                <a:solidFill>
                  <a:schemeClr val="bg2"/>
                </a:solidFill>
              </a:rPr>
              <a:t>  </a:t>
            </a:r>
          </a:p>
          <a:p>
            <a:endParaRPr lang="en-US" sz="1400" dirty="0" smtClean="0">
              <a:solidFill>
                <a:schemeClr val="accent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
        <p:nvSpPr>
          <p:cNvPr id="4" name="TextBox 3"/>
          <p:cNvSpPr txBox="1"/>
          <p:nvPr/>
        </p:nvSpPr>
        <p:spPr>
          <a:xfrm>
            <a:off x="866" y="2800350"/>
            <a:ext cx="2971800" cy="1661993"/>
          </a:xfrm>
          <a:prstGeom prst="rect">
            <a:avLst/>
          </a:prstGeom>
          <a:noFill/>
        </p:spPr>
        <p:txBody>
          <a:bodyPr wrap="square" rtlCol="0">
            <a:spAutoFit/>
          </a:bodyPr>
          <a:lstStyle/>
          <a:p>
            <a:r>
              <a:rPr lang="en-US" sz="1200" dirty="0" smtClean="0">
                <a:solidFill>
                  <a:schemeClr val="bg1"/>
                </a:solidFill>
              </a:rPr>
              <a:t>Contact Information: </a:t>
            </a:r>
            <a:endParaRPr lang="en-US" sz="1200" dirty="0">
              <a:solidFill>
                <a:schemeClr val="bg1"/>
              </a:solidFill>
            </a:endParaRPr>
          </a:p>
          <a:p>
            <a:r>
              <a:rPr lang="en-US" sz="1200" dirty="0" smtClean="0">
                <a:solidFill>
                  <a:schemeClr val="bg1"/>
                </a:solidFill>
              </a:rPr>
              <a:t>Debra Scott, JD, MPH</a:t>
            </a:r>
          </a:p>
          <a:p>
            <a:r>
              <a:rPr lang="en-US" sz="1200" dirty="0" smtClean="0">
                <a:solidFill>
                  <a:schemeClr val="bg1"/>
                </a:solidFill>
              </a:rPr>
              <a:t>1230 Peachtree Street</a:t>
            </a:r>
          </a:p>
          <a:p>
            <a:r>
              <a:rPr lang="en-US" sz="1200" dirty="0" smtClean="0">
                <a:solidFill>
                  <a:schemeClr val="bg1"/>
                </a:solidFill>
              </a:rPr>
              <a:t>Suite 1900</a:t>
            </a:r>
          </a:p>
          <a:p>
            <a:r>
              <a:rPr lang="en-US" sz="1200" dirty="0" smtClean="0">
                <a:solidFill>
                  <a:schemeClr val="bg1"/>
                </a:solidFill>
              </a:rPr>
              <a:t>Atlanta, Georgia 30309</a:t>
            </a:r>
          </a:p>
          <a:p>
            <a:r>
              <a:rPr lang="en-US" sz="1200" dirty="0" smtClean="0">
                <a:solidFill>
                  <a:schemeClr val="bg1"/>
                </a:solidFill>
              </a:rPr>
              <a:t>Phone | 404-942-3306</a:t>
            </a:r>
          </a:p>
          <a:p>
            <a:r>
              <a:rPr lang="en-US" sz="1200" dirty="0" smtClean="0">
                <a:solidFill>
                  <a:schemeClr val="bg1"/>
                </a:solidFill>
              </a:rPr>
              <a:t>Email |  debra@scottpractice.com</a:t>
            </a:r>
          </a:p>
          <a:p>
            <a:endParaRPr lang="en-US" dirty="0" smtClean="0">
              <a:solidFill>
                <a:schemeClr val="bg1"/>
              </a:solidFill>
            </a:endParaRPr>
          </a:p>
        </p:txBody>
      </p:sp>
      <p:sp>
        <p:nvSpPr>
          <p:cNvPr id="9" name="Title 1"/>
          <p:cNvSpPr txBox="1">
            <a:spLocks/>
          </p:cNvSpPr>
          <p:nvPr/>
        </p:nvSpPr>
        <p:spPr>
          <a:xfrm>
            <a:off x="1295400" y="1634014"/>
            <a:ext cx="6477000" cy="914400"/>
          </a:xfrm>
          <a:prstGeom prst="rect">
            <a:avLst/>
          </a:prstGeom>
        </p:spPr>
        <p:txBody>
          <a:bodyPr vert="horz" rtlCol="0" anchor="b">
            <a:normAutofit/>
          </a:bodyPr>
          <a:lstStyle>
            <a:lvl1pPr algn="l" rtl="0" eaLnBrk="1" latinLnBrk="0" hangingPunct="1">
              <a:spcBef>
                <a:spcPct val="0"/>
              </a:spcBef>
              <a:buNone/>
              <a:defRPr kumimoji="0" sz="4200" kern="1200" cap="all" baseline="0">
                <a:solidFill>
                  <a:schemeClr val="tx2"/>
                </a:solidFill>
                <a:latin typeface="+mj-lt"/>
                <a:ea typeface="+mj-ea"/>
                <a:cs typeface="+mj-cs"/>
              </a:defRPr>
            </a:lvl1pPr>
            <a:extLst/>
          </a:lstStyle>
          <a:p>
            <a:pPr algn="ctr"/>
            <a:r>
              <a:rPr lang="en-US" b="1" dirty="0" smtClean="0"/>
              <a:t>Thank You </a:t>
            </a:r>
            <a:endParaRPr lang="en-US" b="1" dirty="0"/>
          </a:p>
        </p:txBody>
      </p:sp>
    </p:spTree>
    <p:extLst>
      <p:ext uri="{BB962C8B-B14F-4D97-AF65-F5344CB8AC3E}">
        <p14:creationId xmlns:p14="http://schemas.microsoft.com/office/powerpoint/2010/main" val="2790207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Grp="1"/>
          </p:cNvSpPr>
          <p:nvPr>
            <p:ph type="subTitle" idx="1"/>
          </p:nvPr>
        </p:nvSpPr>
        <p:spPr/>
        <p:txBody>
          <a:bodyPr>
            <a:normAutofit/>
          </a:bodyPr>
          <a:lstStyle>
            <a:extLst/>
          </a:lstStyle>
          <a:p>
            <a:r>
              <a:rPr lang="en-US" sz="1800" dirty="0" smtClean="0"/>
              <a:t>                                                         www.scottpractice.com</a:t>
            </a:r>
            <a:endParaRPr lang="en-US" sz="1800" dirty="0"/>
          </a:p>
        </p:txBody>
      </p:sp>
      <p:pic>
        <p:nvPicPr>
          <p:cNvPr id="6" name="Picture 5"/>
          <p:cNvPicPr>
            <a:picLocks noChangeAspect="1"/>
          </p:cNvPicPr>
          <p:nvPr/>
        </p:nvPicPr>
        <p:blipFill>
          <a:blip r:embed="rId5">
            <a:grayscl/>
            <a:extLst>
              <a:ext uri="{BEBA8EAE-BF5A-486C-A8C5-ECC9F3942E4B}">
                <a14:imgProps xmlns:a14="http://schemas.microsoft.com/office/drawing/2010/main">
                  <a14:imgLayer r:embed="rId6">
                    <a14:imgEffect>
                      <a14:backgroundRemoval t="5841" b="91858" l="2996" r="96576"/>
                    </a14:imgEffect>
                  </a14:imgLayer>
                </a14:imgProps>
              </a:ext>
              <a:ext uri="{28A0092B-C50C-407E-A947-70E740481C1C}">
                <a14:useLocalDpi xmlns:a14="http://schemas.microsoft.com/office/drawing/2010/main" val="0"/>
              </a:ext>
            </a:extLst>
          </a:blip>
          <a:stretch>
            <a:fillRect/>
          </a:stretch>
        </p:blipFill>
        <p:spPr>
          <a:xfrm>
            <a:off x="1219200" y="1066305"/>
            <a:ext cx="6248399" cy="3657600"/>
          </a:xfrm>
          <a:prstGeom prst="rect">
            <a:avLst/>
          </a:prstGeom>
        </p:spPr>
      </p:pic>
      <p:sp>
        <p:nvSpPr>
          <p:cNvPr id="2" name="Title 1"/>
          <p:cNvSpPr>
            <a:spLocks noGrp="1"/>
          </p:cNvSpPr>
          <p:nvPr>
            <p:ph type="title"/>
          </p:nvPr>
        </p:nvSpPr>
        <p:spPr>
          <a:xfrm>
            <a:off x="914400" y="133350"/>
            <a:ext cx="6477000" cy="914400"/>
          </a:xfrm>
        </p:spPr>
        <p:txBody>
          <a:bodyPr/>
          <a:lstStyle/>
          <a:p>
            <a:r>
              <a:rPr lang="en-US" dirty="0" smtClean="0"/>
              <a:t>Why Due Diligence?</a:t>
            </a:r>
            <a:endParaRPr lang="en-US" dirty="0"/>
          </a:p>
        </p:txBody>
      </p:sp>
      <p:pic>
        <p:nvPicPr>
          <p:cNvPr id="3" name="Capture 24.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446170" y="1276350"/>
            <a:ext cx="6281737" cy="32766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229234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3"/>
                                        </p:tgtEl>
                                      </p:cBhvr>
                                    </p:cmd>
                                  </p:childTnLst>
                                </p:cTn>
                              </p:par>
                            </p:childTnLst>
                          </p:cTn>
                        </p:par>
                      </p:childTnLst>
                    </p:cTn>
                  </p:par>
                </p:childTnLst>
              </p:cTn>
              <p:nextCondLst>
                <p:cond evt="onClick" delay="0">
                  <p:tgtEl>
                    <p:spTgt spid="3"/>
                  </p:tgtEl>
                </p:cond>
              </p:nextCondLst>
            </p:seq>
            <p:video>
              <p:cMediaNode vol="80000">
                <p:cTn id="15"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Grp="1"/>
          </p:cNvSpPr>
          <p:nvPr>
            <p:ph type="subTitle" idx="1"/>
          </p:nvPr>
        </p:nvSpPr>
        <p:spPr/>
        <p:txBody>
          <a:bodyPr>
            <a:normAutofit/>
          </a:bodyPr>
          <a:lstStyle>
            <a:extLst/>
          </a:lstStyle>
          <a:p>
            <a:r>
              <a:rPr lang="en-US" sz="1800" dirty="0" smtClean="0"/>
              <a:t>                                                      www.scottpractice.com</a:t>
            </a:r>
            <a:endParaRPr lang="en-US" sz="1800" dirty="0"/>
          </a:p>
        </p:txBody>
      </p:sp>
      <p:pic>
        <p:nvPicPr>
          <p:cNvPr id="6" name="Picture 5"/>
          <p:cNvPicPr>
            <a:picLocks noChangeAspect="1"/>
          </p:cNvPicPr>
          <p:nvPr/>
        </p:nvPicPr>
        <p:blipFill>
          <a:blip r:embed="rId5">
            <a:grayscl/>
            <a:extLst>
              <a:ext uri="{BEBA8EAE-BF5A-486C-A8C5-ECC9F3942E4B}">
                <a14:imgProps xmlns:a14="http://schemas.microsoft.com/office/drawing/2010/main">
                  <a14:imgLayer r:embed="rId6">
                    <a14:imgEffect>
                      <a14:backgroundRemoval t="5841" b="91858" l="2996" r="96576"/>
                    </a14:imgEffect>
                  </a14:imgLayer>
                </a14:imgProps>
              </a:ext>
              <a:ext uri="{28A0092B-C50C-407E-A947-70E740481C1C}">
                <a14:useLocalDpi xmlns:a14="http://schemas.microsoft.com/office/drawing/2010/main" val="0"/>
              </a:ext>
            </a:extLst>
          </a:blip>
          <a:stretch>
            <a:fillRect/>
          </a:stretch>
        </p:blipFill>
        <p:spPr>
          <a:xfrm>
            <a:off x="1219200" y="1066305"/>
            <a:ext cx="6248399" cy="3657600"/>
          </a:xfrm>
          <a:prstGeom prst="rect">
            <a:avLst/>
          </a:prstGeom>
        </p:spPr>
      </p:pic>
      <p:sp>
        <p:nvSpPr>
          <p:cNvPr id="2" name="Title 1"/>
          <p:cNvSpPr>
            <a:spLocks noGrp="1"/>
          </p:cNvSpPr>
          <p:nvPr>
            <p:ph type="title"/>
          </p:nvPr>
        </p:nvSpPr>
        <p:spPr>
          <a:xfrm>
            <a:off x="914400" y="133350"/>
            <a:ext cx="6477000" cy="914400"/>
          </a:xfrm>
        </p:spPr>
        <p:txBody>
          <a:bodyPr/>
          <a:lstStyle/>
          <a:p>
            <a:r>
              <a:rPr lang="en-US" dirty="0" smtClean="0"/>
              <a:t>Why Due Diligence?</a:t>
            </a:r>
            <a:endParaRPr lang="en-US" dirty="0"/>
          </a:p>
        </p:txBody>
      </p:sp>
      <p:pic>
        <p:nvPicPr>
          <p:cNvPr id="3" name="Capture 25.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657103" y="1341664"/>
            <a:ext cx="3875087" cy="31242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194858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3"/>
                                        </p:tgtEl>
                                      </p:cBhvr>
                                    </p:cmd>
                                  </p:childTnLst>
                                </p:cTn>
                              </p:par>
                            </p:childTnLst>
                          </p:cTn>
                        </p:par>
                      </p:childTnLst>
                    </p:cTn>
                  </p:par>
                </p:childTnLst>
              </p:cTn>
              <p:nextCondLst>
                <p:cond evt="onClick" delay="0">
                  <p:tgtEl>
                    <p:spTgt spid="3"/>
                  </p:tgtEl>
                </p:cond>
              </p:nextCondLst>
            </p:seq>
            <p:video>
              <p:cMediaNode vol="80000">
                <p:cTn id="15"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Grp="1"/>
          </p:cNvSpPr>
          <p:nvPr>
            <p:ph type="subTitle" idx="1"/>
          </p:nvPr>
        </p:nvSpPr>
        <p:spPr/>
        <p:txBody>
          <a:bodyPr>
            <a:normAutofit/>
          </a:bodyPr>
          <a:lstStyle>
            <a:extLst/>
          </a:lstStyle>
          <a:p>
            <a:r>
              <a:rPr lang="en-US" sz="1800" dirty="0" smtClean="0"/>
              <a:t>                                                           www.scottpractice.com</a:t>
            </a:r>
            <a:endParaRPr lang="en-US" sz="1800" dirty="0"/>
          </a:p>
        </p:txBody>
      </p:sp>
      <p:sp>
        <p:nvSpPr>
          <p:cNvPr id="2" name="Title 1"/>
          <p:cNvSpPr>
            <a:spLocks noGrp="1"/>
          </p:cNvSpPr>
          <p:nvPr>
            <p:ph type="title"/>
          </p:nvPr>
        </p:nvSpPr>
        <p:spPr>
          <a:xfrm>
            <a:off x="914400" y="133350"/>
            <a:ext cx="6477000" cy="914400"/>
          </a:xfrm>
        </p:spPr>
        <p:txBody>
          <a:bodyPr/>
          <a:lstStyle/>
          <a:p>
            <a:r>
              <a:rPr lang="en-US" dirty="0" smtClean="0"/>
              <a:t>Why Due Diligence?</a:t>
            </a:r>
            <a:endParaRPr lang="en-US" dirty="0"/>
          </a:p>
        </p:txBody>
      </p:sp>
      <p:pic>
        <p:nvPicPr>
          <p:cNvPr id="3" name="Capture 30.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47800" y="1428750"/>
            <a:ext cx="6019800" cy="3048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21151424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12648" y="0"/>
            <a:ext cx="8455152" cy="1123950"/>
          </a:xfrm>
        </p:spPr>
        <p:txBody>
          <a:bodyPr>
            <a:normAutofit/>
          </a:bodyPr>
          <a:lstStyle/>
          <a:p>
            <a:r>
              <a:rPr lang="en-US" dirty="0" smtClean="0"/>
              <a:t>Inherent Risks of Nonpayment</a:t>
            </a:r>
            <a:endParaRPr lang="en-US" dirty="0"/>
          </a:p>
        </p:txBody>
      </p:sp>
      <p:sp>
        <p:nvSpPr>
          <p:cNvPr id="5" name="Content Placeholder 4"/>
          <p:cNvSpPr>
            <a:spLocks noGrp="1"/>
          </p:cNvSpPr>
          <p:nvPr>
            <p:ph sz="quarter" idx="13"/>
          </p:nvPr>
        </p:nvSpPr>
        <p:spPr>
          <a:xfrm>
            <a:off x="2133600" y="1962150"/>
            <a:ext cx="3200400" cy="2628900"/>
          </a:xfrm>
        </p:spPr>
        <p:txBody>
          <a:bodyPr>
            <a:normAutofit fontScale="85000" lnSpcReduction="20000"/>
          </a:bodyPr>
          <a:lstStyle/>
          <a:p>
            <a:r>
              <a:rPr lang="en-US" dirty="0" smtClean="0">
                <a:solidFill>
                  <a:schemeClr val="tx2"/>
                </a:solidFill>
              </a:rPr>
              <a:t>For service providers, </a:t>
            </a:r>
            <a:r>
              <a:rPr lang="en-US" dirty="0">
                <a:solidFill>
                  <a:schemeClr val="tx2"/>
                </a:solidFill>
              </a:rPr>
              <a:t>there is a risk of nonpayment – meaning the </a:t>
            </a:r>
            <a:r>
              <a:rPr lang="en-US" dirty="0" smtClean="0">
                <a:solidFill>
                  <a:schemeClr val="tx2"/>
                </a:solidFill>
              </a:rPr>
              <a:t>provider </a:t>
            </a:r>
            <a:r>
              <a:rPr lang="en-US" dirty="0">
                <a:solidFill>
                  <a:schemeClr val="tx2"/>
                </a:solidFill>
              </a:rPr>
              <a:t>does not receive payment for </a:t>
            </a:r>
            <a:r>
              <a:rPr lang="en-US" dirty="0" smtClean="0">
                <a:solidFill>
                  <a:schemeClr val="tx2"/>
                </a:solidFill>
              </a:rPr>
              <a:t>her services.  </a:t>
            </a:r>
            <a:endParaRPr lang="en-US" dirty="0"/>
          </a:p>
        </p:txBody>
      </p:sp>
      <p:sp>
        <p:nvSpPr>
          <p:cNvPr id="6" name="Content Placeholder 5"/>
          <p:cNvSpPr>
            <a:spLocks noGrp="1"/>
          </p:cNvSpPr>
          <p:nvPr>
            <p:ph sz="quarter" idx="14"/>
          </p:nvPr>
        </p:nvSpPr>
        <p:spPr>
          <a:xfrm>
            <a:off x="5410200" y="1919818"/>
            <a:ext cx="3276600" cy="2628900"/>
          </a:xfrm>
        </p:spPr>
        <p:txBody>
          <a:bodyPr>
            <a:normAutofit fontScale="85000" lnSpcReduction="20000"/>
          </a:bodyPr>
          <a:lstStyle/>
          <a:p>
            <a:r>
              <a:rPr lang="en-US" dirty="0">
                <a:solidFill>
                  <a:schemeClr val="tx2"/>
                </a:solidFill>
              </a:rPr>
              <a:t>On the buyer’s side there is a</a:t>
            </a:r>
            <a:r>
              <a:rPr lang="en-US" dirty="0" smtClean="0">
                <a:solidFill>
                  <a:schemeClr val="tx2"/>
                </a:solidFill>
              </a:rPr>
              <a:t> </a:t>
            </a:r>
            <a:r>
              <a:rPr lang="en-US" dirty="0">
                <a:solidFill>
                  <a:schemeClr val="tx2"/>
                </a:solidFill>
              </a:rPr>
              <a:t>risk of nonperformance – meaning the buyer does not receive the services bargained for under the contract.</a:t>
            </a:r>
            <a:endParaRPr lang="en-US" dirty="0"/>
          </a:p>
        </p:txBody>
      </p:sp>
      <p:sp>
        <p:nvSpPr>
          <p:cNvPr id="7" name="Text Placeholder 6"/>
          <p:cNvSpPr>
            <a:spLocks noGrp="1"/>
          </p:cNvSpPr>
          <p:nvPr>
            <p:ph type="body" sz="quarter" idx="18"/>
          </p:nvPr>
        </p:nvSpPr>
        <p:spPr>
          <a:xfrm>
            <a:off x="2133600" y="1352550"/>
            <a:ext cx="3200400" cy="530352"/>
          </a:xfrm>
        </p:spPr>
        <p:txBody>
          <a:bodyPr/>
          <a:lstStyle/>
          <a:p>
            <a:r>
              <a:rPr lang="en-US" dirty="0" smtClean="0"/>
              <a:t>Service Provider’s Side</a:t>
            </a:r>
            <a:endParaRPr lang="en-US" dirty="0"/>
          </a:p>
        </p:txBody>
      </p:sp>
      <p:sp>
        <p:nvSpPr>
          <p:cNvPr id="8" name="Text Placeholder 7"/>
          <p:cNvSpPr>
            <a:spLocks noGrp="1"/>
          </p:cNvSpPr>
          <p:nvPr>
            <p:ph type="body" sz="quarter" idx="19"/>
          </p:nvPr>
        </p:nvSpPr>
        <p:spPr>
          <a:xfrm>
            <a:off x="5410200" y="1352550"/>
            <a:ext cx="3200400" cy="530352"/>
          </a:xfrm>
        </p:spPr>
        <p:txBody>
          <a:bodyPr/>
          <a:lstStyle/>
          <a:p>
            <a:r>
              <a:rPr lang="en-US" dirty="0" smtClean="0"/>
              <a:t>Buyer’s Side </a:t>
            </a:r>
            <a:endParaRPr lang="en-US" dirty="0"/>
          </a:p>
        </p:txBody>
      </p:sp>
      <p:sp>
        <p:nvSpPr>
          <p:cNvPr id="11" name="Folded Corner 10"/>
          <p:cNvSpPr/>
          <p:nvPr/>
        </p:nvSpPr>
        <p:spPr>
          <a:xfrm>
            <a:off x="23751" y="1983427"/>
            <a:ext cx="2133601" cy="258532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1459" y="2038350"/>
            <a:ext cx="2209800" cy="2585323"/>
          </a:xfrm>
          <a:prstGeom prst="rect">
            <a:avLst/>
          </a:prstGeom>
        </p:spPr>
        <p:txBody>
          <a:bodyPr wrap="square">
            <a:spAutoFit/>
          </a:bodyPr>
          <a:lstStyle/>
          <a:p>
            <a:r>
              <a:rPr lang="en-US" dirty="0">
                <a:solidFill>
                  <a:schemeClr val="bg1"/>
                </a:solidFill>
              </a:rPr>
              <a:t>There are risks involved in every agreement for performance of services. </a:t>
            </a:r>
            <a:r>
              <a:rPr lang="en-US" dirty="0" smtClean="0">
                <a:solidFill>
                  <a:schemeClr val="bg1"/>
                </a:solidFill>
              </a:rPr>
              <a:t>We will focus on the risk of nonpayment in today’s discussion </a:t>
            </a:r>
            <a:endParaRPr lang="en-US" dirty="0">
              <a:solidFill>
                <a:schemeClr val="bg1"/>
              </a:solidFill>
            </a:endParaRPr>
          </a:p>
          <a:p>
            <a:endParaRPr lang="en-US" dirty="0" smtClean="0">
              <a:solidFill>
                <a:schemeClr val="tx2"/>
              </a:solidFill>
            </a:endParaRPr>
          </a:p>
        </p:txBody>
      </p:sp>
    </p:spTree>
    <p:extLst>
      <p:ext uri="{BB962C8B-B14F-4D97-AF65-F5344CB8AC3E}">
        <p14:creationId xmlns:p14="http://schemas.microsoft.com/office/powerpoint/2010/main" val="3223362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6" name="TextBox 5"/>
          <p:cNvSpPr txBox="1"/>
          <p:nvPr/>
        </p:nvSpPr>
        <p:spPr>
          <a:xfrm>
            <a:off x="838200" y="285750"/>
            <a:ext cx="7467600" cy="738664"/>
          </a:xfrm>
          <a:prstGeom prst="rect">
            <a:avLst/>
          </a:prstGeom>
          <a:noFill/>
        </p:spPr>
        <p:txBody>
          <a:bodyPr wrap="square" rtlCol="0">
            <a:spAutoFit/>
          </a:bodyPr>
          <a:lstStyle/>
          <a:p>
            <a:r>
              <a:rPr lang="en-US" sz="4200" dirty="0">
                <a:solidFill>
                  <a:schemeClr val="bg2"/>
                </a:solidFill>
              </a:rPr>
              <a:t>Inherent Risks of Nonpayment</a:t>
            </a:r>
          </a:p>
        </p:txBody>
      </p:sp>
      <p:sp>
        <p:nvSpPr>
          <p:cNvPr id="8" name="TextBox 7"/>
          <p:cNvSpPr txBox="1"/>
          <p:nvPr/>
        </p:nvSpPr>
        <p:spPr>
          <a:xfrm>
            <a:off x="685800" y="1504950"/>
            <a:ext cx="6400800" cy="2585323"/>
          </a:xfrm>
          <a:prstGeom prst="rect">
            <a:avLst/>
          </a:prstGeom>
          <a:noFill/>
        </p:spPr>
        <p:txBody>
          <a:bodyPr wrap="square" rtlCol="0">
            <a:spAutoFit/>
          </a:bodyPr>
          <a:lstStyle/>
          <a:p>
            <a:r>
              <a:rPr lang="en-US" dirty="0" smtClean="0">
                <a:solidFill>
                  <a:schemeClr val="bg2"/>
                </a:solidFill>
              </a:rPr>
              <a:t>Unless </a:t>
            </a:r>
            <a:r>
              <a:rPr lang="en-US" dirty="0">
                <a:solidFill>
                  <a:schemeClr val="bg2"/>
                </a:solidFill>
              </a:rPr>
              <a:t>the agreement </a:t>
            </a:r>
            <a:r>
              <a:rPr lang="en-US" dirty="0" smtClean="0">
                <a:solidFill>
                  <a:schemeClr val="bg2"/>
                </a:solidFill>
              </a:rPr>
              <a:t>requires </a:t>
            </a:r>
            <a:r>
              <a:rPr lang="en-US" dirty="0">
                <a:solidFill>
                  <a:schemeClr val="bg2"/>
                </a:solidFill>
              </a:rPr>
              <a:t>all payment upfront – the contractor accepts some form a credit risks when he or she agrees to provide services to the buyer.  </a:t>
            </a:r>
          </a:p>
          <a:p>
            <a:endParaRPr lang="en-US" dirty="0" smtClean="0">
              <a:solidFill>
                <a:schemeClr val="bg2"/>
              </a:solidFill>
            </a:endParaRPr>
          </a:p>
          <a:p>
            <a:r>
              <a:rPr lang="en-US" dirty="0" smtClean="0">
                <a:solidFill>
                  <a:schemeClr val="bg2"/>
                </a:solidFill>
              </a:rPr>
              <a:t>Credit risks: </a:t>
            </a:r>
            <a:endParaRPr lang="en-US" dirty="0">
              <a:solidFill>
                <a:schemeClr val="bg2"/>
              </a:solidFill>
            </a:endParaRPr>
          </a:p>
          <a:p>
            <a:pPr marL="1657350" lvl="3" indent="-285750">
              <a:buFont typeface="Arial" panose="020B0604020202020204" pitchFamily="34" charset="0"/>
              <a:buChar char="•"/>
            </a:pPr>
            <a:r>
              <a:rPr lang="en-US" dirty="0" smtClean="0">
                <a:solidFill>
                  <a:schemeClr val="accent5"/>
                </a:solidFill>
              </a:rPr>
              <a:t>probability</a:t>
            </a:r>
            <a:r>
              <a:rPr lang="en-US" dirty="0" smtClean="0">
                <a:solidFill>
                  <a:schemeClr val="bg2"/>
                </a:solidFill>
              </a:rPr>
              <a:t> </a:t>
            </a:r>
            <a:endParaRPr lang="en-US" dirty="0">
              <a:solidFill>
                <a:schemeClr val="bg2"/>
              </a:solidFill>
            </a:endParaRPr>
          </a:p>
          <a:p>
            <a:pPr marL="1657350" lvl="3" indent="-285750">
              <a:buFont typeface="Arial" panose="020B0604020202020204" pitchFamily="34" charset="0"/>
              <a:buChar char="•"/>
            </a:pPr>
            <a:r>
              <a:rPr lang="en-US" dirty="0" smtClean="0">
                <a:solidFill>
                  <a:schemeClr val="accent5">
                    <a:lumMod val="50000"/>
                  </a:schemeClr>
                </a:solidFill>
              </a:rPr>
              <a:t>fail </a:t>
            </a:r>
            <a:r>
              <a:rPr lang="en-US" dirty="0">
                <a:solidFill>
                  <a:schemeClr val="accent5">
                    <a:lumMod val="50000"/>
                  </a:schemeClr>
                </a:solidFill>
              </a:rPr>
              <a:t>to meet his or her </a:t>
            </a:r>
            <a:r>
              <a:rPr lang="en-US" dirty="0" smtClean="0">
                <a:solidFill>
                  <a:schemeClr val="accent5">
                    <a:lumMod val="50000"/>
                  </a:schemeClr>
                </a:solidFill>
              </a:rPr>
              <a:t>obligations</a:t>
            </a:r>
          </a:p>
          <a:p>
            <a:pPr marL="1657350" lvl="3" indent="-285750">
              <a:buFont typeface="Arial" panose="020B0604020202020204" pitchFamily="34" charset="0"/>
              <a:buChar char="•"/>
            </a:pPr>
            <a:r>
              <a:rPr lang="en-US" dirty="0" smtClean="0">
                <a:solidFill>
                  <a:schemeClr val="accent4">
                    <a:lumMod val="75000"/>
                  </a:schemeClr>
                </a:solidFill>
              </a:rPr>
              <a:t>default on the </a:t>
            </a:r>
            <a:r>
              <a:rPr lang="en-US" dirty="0">
                <a:solidFill>
                  <a:schemeClr val="accent4">
                    <a:lumMod val="75000"/>
                  </a:schemeClr>
                </a:solidFill>
              </a:rPr>
              <a:t>agreed upon </a:t>
            </a:r>
            <a:r>
              <a:rPr lang="en-US" dirty="0" smtClean="0">
                <a:solidFill>
                  <a:schemeClr val="accent4">
                    <a:lumMod val="75000"/>
                  </a:schemeClr>
                </a:solidFill>
              </a:rPr>
              <a:t>term</a:t>
            </a:r>
          </a:p>
          <a:p>
            <a:pPr marL="1657350" lvl="3" indent="-285750">
              <a:buFont typeface="Arial" panose="020B0604020202020204" pitchFamily="34" charset="0"/>
              <a:buChar char="•"/>
            </a:pPr>
            <a:endParaRPr lang="en-US" dirty="0" smtClean="0">
              <a:solidFill>
                <a:schemeClr val="accent4">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2149975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t>                                                           www.scottpractice.com</a:t>
            </a:r>
            <a:endParaRPr lang="en-US" sz="1800" dirty="0"/>
          </a:p>
        </p:txBody>
      </p:sp>
      <p:sp>
        <p:nvSpPr>
          <p:cNvPr id="6" name="TextBox 5"/>
          <p:cNvSpPr txBox="1"/>
          <p:nvPr/>
        </p:nvSpPr>
        <p:spPr>
          <a:xfrm>
            <a:off x="838200" y="285750"/>
            <a:ext cx="7467600" cy="738664"/>
          </a:xfrm>
          <a:prstGeom prst="rect">
            <a:avLst/>
          </a:prstGeom>
          <a:noFill/>
        </p:spPr>
        <p:txBody>
          <a:bodyPr wrap="square" rtlCol="0">
            <a:spAutoFit/>
          </a:bodyPr>
          <a:lstStyle/>
          <a:p>
            <a:r>
              <a:rPr lang="en-US" sz="4200" dirty="0">
                <a:solidFill>
                  <a:schemeClr val="bg2"/>
                </a:solidFill>
              </a:rPr>
              <a:t>Inherent Risks of Nonpayment</a:t>
            </a:r>
          </a:p>
        </p:txBody>
      </p:sp>
      <p:sp>
        <p:nvSpPr>
          <p:cNvPr id="8" name="TextBox 7"/>
          <p:cNvSpPr txBox="1"/>
          <p:nvPr/>
        </p:nvSpPr>
        <p:spPr>
          <a:xfrm>
            <a:off x="533400" y="1885950"/>
            <a:ext cx="6400800" cy="1477328"/>
          </a:xfrm>
          <a:prstGeom prst="rect">
            <a:avLst/>
          </a:prstGeom>
          <a:noFill/>
        </p:spPr>
        <p:txBody>
          <a:bodyPr wrap="square" rtlCol="0">
            <a:spAutoFit/>
          </a:bodyPr>
          <a:lstStyle/>
          <a:p>
            <a:r>
              <a:rPr lang="en-US" dirty="0" smtClean="0">
                <a:solidFill>
                  <a:schemeClr val="bg2"/>
                </a:solidFill>
              </a:rPr>
              <a:t>The </a:t>
            </a:r>
            <a:r>
              <a:rPr lang="en-US" dirty="0">
                <a:solidFill>
                  <a:schemeClr val="bg2"/>
                </a:solidFill>
              </a:rPr>
              <a:t>level of inherent risk (level of risk before considering controls) that a service provider faces with respect to nonpayment for services may depend on a number of factors – but the largest factor will be the parties </a:t>
            </a:r>
            <a:r>
              <a:rPr lang="en-US" dirty="0" smtClean="0">
                <a:solidFill>
                  <a:schemeClr val="bg2"/>
                </a:solidFill>
              </a:rPr>
              <a:t>involved in the transaction.  </a:t>
            </a:r>
            <a:endParaRPr lang="en-US" dirty="0">
              <a:solidFill>
                <a:schemeClr val="bg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90" y="4610277"/>
            <a:ext cx="2585110" cy="379853"/>
          </a:xfrm>
          <a:prstGeom prst="rect">
            <a:avLst/>
          </a:prstGeom>
        </p:spPr>
      </p:pic>
    </p:spTree>
    <p:extLst>
      <p:ext uri="{BB962C8B-B14F-4D97-AF65-F5344CB8AC3E}">
        <p14:creationId xmlns:p14="http://schemas.microsoft.com/office/powerpoint/2010/main" val="14800581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ue Diligence Presentatio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2F831A-BD16-4DAF-8CAE-F21564186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Due Diligence Presentation</Template>
  <TotalTime>0</TotalTime>
  <Words>1636</Words>
  <Application>Microsoft Office PowerPoint</Application>
  <PresentationFormat>On-screen Show (16:9)</PresentationFormat>
  <Paragraphs>375</Paragraphs>
  <Slides>37</Slides>
  <Notes>30</Notes>
  <HiddenSlides>0</HiddenSlides>
  <MMClips>6</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Due Diligence Presentation</vt:lpstr>
      <vt:lpstr>Engagement Due Diligence </vt:lpstr>
      <vt:lpstr>PowerPoint Presentation</vt:lpstr>
      <vt:lpstr>Why Due Diligence?</vt:lpstr>
      <vt:lpstr>Why Due Diligence?</vt:lpstr>
      <vt:lpstr>Why Due Diligence?</vt:lpstr>
      <vt:lpstr>Why Due Diligence?</vt:lpstr>
      <vt:lpstr>Inherent Risks of Nonpayment</vt:lpstr>
      <vt:lpstr>PowerPoint Presentation</vt:lpstr>
      <vt:lpstr>PowerPoint Presentation</vt:lpstr>
      <vt:lpstr>PowerPoint Presentation</vt:lpstr>
      <vt:lpstr>PowerPoint Presentation</vt:lpstr>
      <vt:lpstr>Risk Identification </vt:lpstr>
      <vt:lpstr>Risk assessment  </vt:lpstr>
      <vt:lpstr>Risk assessment  </vt:lpstr>
      <vt:lpstr>Risk assessment  </vt:lpstr>
      <vt:lpstr>Risk assessment  </vt:lpstr>
      <vt:lpstr>Risk assessment  </vt:lpstr>
      <vt:lpstr>Risk assessment  </vt:lpstr>
      <vt:lpstr>Risk assessment  </vt:lpstr>
      <vt:lpstr>Risk assessment  </vt:lpstr>
      <vt:lpstr>Risk Controls  </vt:lpstr>
      <vt:lpstr>Risk Controls  </vt:lpstr>
      <vt:lpstr>Risk Controls  </vt:lpstr>
      <vt:lpstr>Risk Controls  </vt:lpstr>
      <vt:lpstr>Risk Controls  </vt:lpstr>
      <vt:lpstr>Risk Controls  </vt:lpstr>
      <vt:lpstr>Risk Controls  </vt:lpstr>
      <vt:lpstr>Risk Controls  </vt:lpstr>
      <vt:lpstr>Risk Controls  </vt:lpstr>
      <vt:lpstr>Risk Controls  </vt:lpstr>
      <vt:lpstr>Risk Controls  </vt:lpstr>
      <vt:lpstr>Risk Controls  </vt:lpstr>
      <vt:lpstr>Risk Controls  </vt:lpstr>
      <vt:lpstr>Risk Controls  </vt:lpstr>
      <vt:lpstr>Risk Controls  </vt:lpstr>
      <vt:lpstr>Monitoring Controls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2014-03-23T12:11:16Z</dcterms:created>
  <dcterms:modified xsi:type="dcterms:W3CDTF">2014-04-21T17:11:59Z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y fmtid="{D5CDD505-2E9C-101B-9397-08002B2CF9AE}" pid="3" name="_AdHocReviewCycleID">
    <vt:i4>1453448866</vt:i4>
  </property>
  <property fmtid="{D5CDD505-2E9C-101B-9397-08002B2CF9AE}" pid="4" name="_NewReviewCycle">
    <vt:lpwstr/>
  </property>
</Properties>
</file>